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8" r:id="rId4"/>
    <p:sldId id="264" r:id="rId5"/>
    <p:sldId id="271" r:id="rId6"/>
    <p:sldId id="267" r:id="rId7"/>
    <p:sldId id="272" r:id="rId8"/>
    <p:sldId id="273" r:id="rId9"/>
    <p:sldId id="274" r:id="rId10"/>
    <p:sldId id="275" r:id="rId11"/>
    <p:sldId id="265" r:id="rId12"/>
    <p:sldId id="260" r:id="rId13"/>
    <p:sldId id="262" r:id="rId14"/>
    <p:sldId id="257" r:id="rId15"/>
    <p:sldId id="258" r:id="rId16"/>
    <p:sldId id="261" r:id="rId17"/>
    <p:sldId id="259" r:id="rId18"/>
    <p:sldId id="266" r:id="rId19"/>
    <p:sldId id="269" r:id="rId20"/>
    <p:sldId id="27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08"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7DF15-4FAB-4C48-8B73-0035D5D90B1D}" type="doc">
      <dgm:prSet loTypeId="urn:microsoft.com/office/officeart/2005/8/layout/matrix3" loCatId="matrix" qsTypeId="urn:microsoft.com/office/officeart/2005/8/quickstyle/simple1#3" qsCatId="simple" csTypeId="urn:microsoft.com/office/officeart/2005/8/colors/accent1_2#2" csCatId="accent1" phldr="1"/>
      <dgm:spPr/>
      <dgm:t>
        <a:bodyPr/>
        <a:lstStyle/>
        <a:p>
          <a:endParaRPr lang="en-US"/>
        </a:p>
      </dgm:t>
    </dgm:pt>
    <dgm:pt modelId="{9D98EE5B-42BF-48EA-92A3-4077A9A694F5}">
      <dgm:prSet phldrT="[Text]"/>
      <dgm:spPr>
        <a:solidFill>
          <a:schemeClr val="accent3">
            <a:lumMod val="75000"/>
          </a:schemeClr>
        </a:solidFill>
      </dgm:spPr>
      <dgm:t>
        <a:bodyPr/>
        <a:lstStyle/>
        <a:p>
          <a:r>
            <a:rPr lang="en-US" dirty="0" smtClean="0"/>
            <a:t>Modify Loss</a:t>
          </a:r>
          <a:endParaRPr lang="en-US" dirty="0"/>
        </a:p>
      </dgm:t>
    </dgm:pt>
    <dgm:pt modelId="{F5EF0D47-69EF-47CF-ACA8-68DF7310177C}" type="parTrans" cxnId="{0A6CBE9E-21DF-4F85-A45E-23D4BAA6D4A5}">
      <dgm:prSet/>
      <dgm:spPr/>
      <dgm:t>
        <a:bodyPr/>
        <a:lstStyle/>
        <a:p>
          <a:endParaRPr lang="en-US"/>
        </a:p>
      </dgm:t>
    </dgm:pt>
    <dgm:pt modelId="{6E300E27-10BC-4471-9BF2-DE7F1CF546DE}" type="sibTrans" cxnId="{0A6CBE9E-21DF-4F85-A45E-23D4BAA6D4A5}">
      <dgm:prSet/>
      <dgm:spPr/>
      <dgm:t>
        <a:bodyPr/>
        <a:lstStyle/>
        <a:p>
          <a:endParaRPr lang="en-US"/>
        </a:p>
      </dgm:t>
    </dgm:pt>
    <dgm:pt modelId="{FD9A7C10-ED33-4C24-9A7C-7870F9431EC2}">
      <dgm:prSet phldrT="[Text]"/>
      <dgm:spPr>
        <a:solidFill>
          <a:schemeClr val="accent3">
            <a:lumMod val="75000"/>
          </a:schemeClr>
        </a:solidFill>
      </dgm:spPr>
      <dgm:t>
        <a:bodyPr/>
        <a:lstStyle/>
        <a:p>
          <a:r>
            <a:rPr lang="en-GB" dirty="0" smtClean="0"/>
            <a:t>Move to a safer location </a:t>
          </a:r>
          <a:endParaRPr lang="en-US" dirty="0"/>
        </a:p>
      </dgm:t>
    </dgm:pt>
    <dgm:pt modelId="{A76B1ACF-BFB7-4AF8-8D90-26DCB9929469}" type="parTrans" cxnId="{7D8AB877-3A18-4346-810E-49A18AC0FD46}">
      <dgm:prSet/>
      <dgm:spPr/>
      <dgm:t>
        <a:bodyPr/>
        <a:lstStyle/>
        <a:p>
          <a:endParaRPr lang="en-US"/>
        </a:p>
      </dgm:t>
    </dgm:pt>
    <dgm:pt modelId="{F9854DA8-8604-4B88-B505-ECA8F889D222}" type="sibTrans" cxnId="{7D8AB877-3A18-4346-810E-49A18AC0FD46}">
      <dgm:prSet/>
      <dgm:spPr/>
      <dgm:t>
        <a:bodyPr/>
        <a:lstStyle/>
        <a:p>
          <a:endParaRPr lang="en-US"/>
        </a:p>
      </dgm:t>
    </dgm:pt>
    <dgm:pt modelId="{7A7CF3F5-409F-4BE6-ABCE-22E6790CADFC}">
      <dgm:prSet phldrT="[Text]"/>
      <dgm:spPr>
        <a:solidFill>
          <a:schemeClr val="accent3">
            <a:lumMod val="75000"/>
          </a:schemeClr>
        </a:solidFill>
      </dgm:spPr>
      <dgm:t>
        <a:bodyPr/>
        <a:lstStyle/>
        <a:p>
          <a:r>
            <a:rPr lang="en-GB" dirty="0" smtClean="0"/>
            <a:t>Modify the Event</a:t>
          </a:r>
          <a:endParaRPr lang="en-US" dirty="0"/>
        </a:p>
      </dgm:t>
    </dgm:pt>
    <dgm:pt modelId="{56DD66FC-4CCC-4EFB-94FA-A023E998245C}" type="parTrans" cxnId="{D8ED485E-4DEC-433A-82DF-378B404AD5D1}">
      <dgm:prSet/>
      <dgm:spPr/>
      <dgm:t>
        <a:bodyPr/>
        <a:lstStyle/>
        <a:p>
          <a:endParaRPr lang="en-US"/>
        </a:p>
      </dgm:t>
    </dgm:pt>
    <dgm:pt modelId="{BAF34A4A-F27E-42FB-8889-0406B47ECCA1}" type="sibTrans" cxnId="{D8ED485E-4DEC-433A-82DF-378B404AD5D1}">
      <dgm:prSet/>
      <dgm:spPr/>
      <dgm:t>
        <a:bodyPr/>
        <a:lstStyle/>
        <a:p>
          <a:endParaRPr lang="en-US"/>
        </a:p>
      </dgm:t>
    </dgm:pt>
    <dgm:pt modelId="{62F5A656-9CB7-4BCA-BD3A-80B4FB86708E}">
      <dgm:prSet phldrT="[Text]"/>
      <dgm:spPr>
        <a:solidFill>
          <a:schemeClr val="accent3">
            <a:lumMod val="75000"/>
          </a:schemeClr>
        </a:solidFill>
      </dgm:spPr>
      <dgm:t>
        <a:bodyPr/>
        <a:lstStyle/>
        <a:p>
          <a:r>
            <a:rPr lang="en-US" dirty="0" smtClean="0"/>
            <a:t>Modify human Vulnerability</a:t>
          </a:r>
          <a:endParaRPr lang="en-US" dirty="0"/>
        </a:p>
      </dgm:t>
    </dgm:pt>
    <dgm:pt modelId="{EDB5E432-2570-403A-94A1-947A1E9959C8}" type="parTrans" cxnId="{3BC26AAC-082F-4DEF-B331-C3287F434D96}">
      <dgm:prSet/>
      <dgm:spPr/>
      <dgm:t>
        <a:bodyPr/>
        <a:lstStyle/>
        <a:p>
          <a:endParaRPr lang="en-US"/>
        </a:p>
      </dgm:t>
    </dgm:pt>
    <dgm:pt modelId="{E2110DEA-E452-4923-8B91-EB81B2A11460}" type="sibTrans" cxnId="{3BC26AAC-082F-4DEF-B331-C3287F434D96}">
      <dgm:prSet/>
      <dgm:spPr/>
      <dgm:t>
        <a:bodyPr/>
        <a:lstStyle/>
        <a:p>
          <a:endParaRPr lang="en-US"/>
        </a:p>
      </dgm:t>
    </dgm:pt>
    <dgm:pt modelId="{C33DACDA-DDD9-4126-9F75-D04A23C39BAF}" type="pres">
      <dgm:prSet presAssocID="{A2C7DF15-4FAB-4C48-8B73-0035D5D90B1D}" presName="matrix" presStyleCnt="0">
        <dgm:presLayoutVars>
          <dgm:chMax val="1"/>
          <dgm:dir/>
          <dgm:resizeHandles val="exact"/>
        </dgm:presLayoutVars>
      </dgm:prSet>
      <dgm:spPr/>
      <dgm:t>
        <a:bodyPr/>
        <a:lstStyle/>
        <a:p>
          <a:endParaRPr lang="en-US"/>
        </a:p>
      </dgm:t>
    </dgm:pt>
    <dgm:pt modelId="{3499E2DB-01D0-44FC-9AE3-704C85355CF1}" type="pres">
      <dgm:prSet presAssocID="{A2C7DF15-4FAB-4C48-8B73-0035D5D90B1D}" presName="diamond" presStyleLbl="bgShp" presStyleIdx="0" presStyleCnt="1"/>
      <dgm:spPr>
        <a:solidFill>
          <a:schemeClr val="accent3">
            <a:lumMod val="60000"/>
            <a:lumOff val="40000"/>
          </a:schemeClr>
        </a:solidFill>
      </dgm:spPr>
      <dgm:t>
        <a:bodyPr/>
        <a:lstStyle/>
        <a:p>
          <a:endParaRPr lang="en-GB"/>
        </a:p>
      </dgm:t>
    </dgm:pt>
    <dgm:pt modelId="{215D6AD5-015E-40E0-BFF8-E46AED91F0FA}" type="pres">
      <dgm:prSet presAssocID="{A2C7DF15-4FAB-4C48-8B73-0035D5D90B1D}" presName="quad1" presStyleLbl="node1" presStyleIdx="0" presStyleCnt="4" custLinFactNeighborX="1975" custLinFactNeighborY="-951">
        <dgm:presLayoutVars>
          <dgm:chMax val="0"/>
          <dgm:chPref val="0"/>
          <dgm:bulletEnabled val="1"/>
        </dgm:presLayoutVars>
      </dgm:prSet>
      <dgm:spPr/>
      <dgm:t>
        <a:bodyPr/>
        <a:lstStyle/>
        <a:p>
          <a:endParaRPr lang="en-US"/>
        </a:p>
      </dgm:t>
    </dgm:pt>
    <dgm:pt modelId="{B7300572-1034-4D0F-9C92-D157BDC357A2}" type="pres">
      <dgm:prSet presAssocID="{A2C7DF15-4FAB-4C48-8B73-0035D5D90B1D}" presName="quad2" presStyleLbl="node1" presStyleIdx="1" presStyleCnt="4">
        <dgm:presLayoutVars>
          <dgm:chMax val="0"/>
          <dgm:chPref val="0"/>
          <dgm:bulletEnabled val="1"/>
        </dgm:presLayoutVars>
      </dgm:prSet>
      <dgm:spPr/>
      <dgm:t>
        <a:bodyPr/>
        <a:lstStyle/>
        <a:p>
          <a:endParaRPr lang="en-US"/>
        </a:p>
      </dgm:t>
    </dgm:pt>
    <dgm:pt modelId="{A328B508-CAED-4ECA-A855-45386085F9D2}" type="pres">
      <dgm:prSet presAssocID="{A2C7DF15-4FAB-4C48-8B73-0035D5D90B1D}" presName="quad3" presStyleLbl="node1" presStyleIdx="2" presStyleCnt="4">
        <dgm:presLayoutVars>
          <dgm:chMax val="0"/>
          <dgm:chPref val="0"/>
          <dgm:bulletEnabled val="1"/>
        </dgm:presLayoutVars>
      </dgm:prSet>
      <dgm:spPr/>
      <dgm:t>
        <a:bodyPr/>
        <a:lstStyle/>
        <a:p>
          <a:endParaRPr lang="en-US"/>
        </a:p>
      </dgm:t>
    </dgm:pt>
    <dgm:pt modelId="{934D93FF-AF97-43EB-B072-672ECAD4AA6B}" type="pres">
      <dgm:prSet presAssocID="{A2C7DF15-4FAB-4C48-8B73-0035D5D90B1D}" presName="quad4" presStyleLbl="node1" presStyleIdx="3" presStyleCnt="4" custLinFactNeighborX="-383" custLinFactNeighborY="-3309">
        <dgm:presLayoutVars>
          <dgm:chMax val="0"/>
          <dgm:chPref val="0"/>
          <dgm:bulletEnabled val="1"/>
        </dgm:presLayoutVars>
      </dgm:prSet>
      <dgm:spPr/>
      <dgm:t>
        <a:bodyPr/>
        <a:lstStyle/>
        <a:p>
          <a:endParaRPr lang="en-US"/>
        </a:p>
      </dgm:t>
    </dgm:pt>
  </dgm:ptLst>
  <dgm:cxnLst>
    <dgm:cxn modelId="{AC5E7029-A8DB-4DB7-879E-CD0D97516782}" type="presOf" srcId="{FD9A7C10-ED33-4C24-9A7C-7870F9431EC2}" destId="{B7300572-1034-4D0F-9C92-D157BDC357A2}" srcOrd="0" destOrd="0" presId="urn:microsoft.com/office/officeart/2005/8/layout/matrix3"/>
    <dgm:cxn modelId="{5611EE97-56F8-40A7-9B54-B10DC0D5069D}" type="presOf" srcId="{7A7CF3F5-409F-4BE6-ABCE-22E6790CADFC}" destId="{A328B508-CAED-4ECA-A855-45386085F9D2}" srcOrd="0" destOrd="0" presId="urn:microsoft.com/office/officeart/2005/8/layout/matrix3"/>
    <dgm:cxn modelId="{B0DF3358-5F70-4A43-8A9F-72BFC4F20152}" type="presOf" srcId="{A2C7DF15-4FAB-4C48-8B73-0035D5D90B1D}" destId="{C33DACDA-DDD9-4126-9F75-D04A23C39BAF}" srcOrd="0" destOrd="0" presId="urn:microsoft.com/office/officeart/2005/8/layout/matrix3"/>
    <dgm:cxn modelId="{3BC26AAC-082F-4DEF-B331-C3287F434D96}" srcId="{A2C7DF15-4FAB-4C48-8B73-0035D5D90B1D}" destId="{62F5A656-9CB7-4BCA-BD3A-80B4FB86708E}" srcOrd="3" destOrd="0" parTransId="{EDB5E432-2570-403A-94A1-947A1E9959C8}" sibTransId="{E2110DEA-E452-4923-8B91-EB81B2A11460}"/>
    <dgm:cxn modelId="{D4F8EB01-C013-437C-AFDF-51F8E62DB83A}" type="presOf" srcId="{62F5A656-9CB7-4BCA-BD3A-80B4FB86708E}" destId="{934D93FF-AF97-43EB-B072-672ECAD4AA6B}" srcOrd="0" destOrd="0" presId="urn:microsoft.com/office/officeart/2005/8/layout/matrix3"/>
    <dgm:cxn modelId="{ACA36232-AAF4-4E80-A5F6-AE2D4AF532F1}" type="presOf" srcId="{9D98EE5B-42BF-48EA-92A3-4077A9A694F5}" destId="{215D6AD5-015E-40E0-BFF8-E46AED91F0FA}" srcOrd="0" destOrd="0" presId="urn:microsoft.com/office/officeart/2005/8/layout/matrix3"/>
    <dgm:cxn modelId="{0A6CBE9E-21DF-4F85-A45E-23D4BAA6D4A5}" srcId="{A2C7DF15-4FAB-4C48-8B73-0035D5D90B1D}" destId="{9D98EE5B-42BF-48EA-92A3-4077A9A694F5}" srcOrd="0" destOrd="0" parTransId="{F5EF0D47-69EF-47CF-ACA8-68DF7310177C}" sibTransId="{6E300E27-10BC-4471-9BF2-DE7F1CF546DE}"/>
    <dgm:cxn modelId="{D8ED485E-4DEC-433A-82DF-378B404AD5D1}" srcId="{A2C7DF15-4FAB-4C48-8B73-0035D5D90B1D}" destId="{7A7CF3F5-409F-4BE6-ABCE-22E6790CADFC}" srcOrd="2" destOrd="0" parTransId="{56DD66FC-4CCC-4EFB-94FA-A023E998245C}" sibTransId="{BAF34A4A-F27E-42FB-8889-0406B47ECCA1}"/>
    <dgm:cxn modelId="{7D8AB877-3A18-4346-810E-49A18AC0FD46}" srcId="{A2C7DF15-4FAB-4C48-8B73-0035D5D90B1D}" destId="{FD9A7C10-ED33-4C24-9A7C-7870F9431EC2}" srcOrd="1" destOrd="0" parTransId="{A76B1ACF-BFB7-4AF8-8D90-26DCB9929469}" sibTransId="{F9854DA8-8604-4B88-B505-ECA8F889D222}"/>
    <dgm:cxn modelId="{1F71498E-762D-4F17-8F3F-B02519279082}" type="presParOf" srcId="{C33DACDA-DDD9-4126-9F75-D04A23C39BAF}" destId="{3499E2DB-01D0-44FC-9AE3-704C85355CF1}" srcOrd="0" destOrd="0" presId="urn:microsoft.com/office/officeart/2005/8/layout/matrix3"/>
    <dgm:cxn modelId="{485F5E1C-0703-4150-A2B9-80C96DDFE3A7}" type="presParOf" srcId="{C33DACDA-DDD9-4126-9F75-D04A23C39BAF}" destId="{215D6AD5-015E-40E0-BFF8-E46AED91F0FA}" srcOrd="1" destOrd="0" presId="urn:microsoft.com/office/officeart/2005/8/layout/matrix3"/>
    <dgm:cxn modelId="{01897CB5-973A-4518-9C4E-9000BDD64C86}" type="presParOf" srcId="{C33DACDA-DDD9-4126-9F75-D04A23C39BAF}" destId="{B7300572-1034-4D0F-9C92-D157BDC357A2}" srcOrd="2" destOrd="0" presId="urn:microsoft.com/office/officeart/2005/8/layout/matrix3"/>
    <dgm:cxn modelId="{6D5AC27C-0960-4BE2-808E-395341BFDD00}" type="presParOf" srcId="{C33DACDA-DDD9-4126-9F75-D04A23C39BAF}" destId="{A328B508-CAED-4ECA-A855-45386085F9D2}" srcOrd="3" destOrd="0" presId="urn:microsoft.com/office/officeart/2005/8/layout/matrix3"/>
    <dgm:cxn modelId="{715F8F50-743F-422A-84E0-5E571514ECD7}" type="presParOf" srcId="{C33DACDA-DDD9-4126-9F75-D04A23C39BAF}" destId="{934D93FF-AF97-43EB-B072-672ECAD4AA6B}" srcOrd="4" destOrd="0" presId="urn:microsoft.com/office/officeart/2005/8/layout/matrix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268571C-8238-4E9A-9A5C-799133C1CFBE}" type="datetimeFigureOut">
              <a:rPr lang="en-US"/>
              <a:pPr>
                <a:defRPr/>
              </a:pPr>
              <a:t>5/5/2010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70DEDA-9C37-4D31-AF32-5E1616ECF1C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A173649-2CFD-4900-89EF-D225B8EF926B}" type="datetimeFigureOut">
              <a:rPr lang="en-US"/>
              <a:pPr>
                <a:defRPr/>
              </a:pPr>
              <a:t>5/5/2010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6707A52-361B-48A5-B536-63507BA8AD7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EA97835-0741-43DE-847D-E1EFD7002553}" type="datetimeFigureOut">
              <a:rPr lang="en-US"/>
              <a:pPr>
                <a:defRPr/>
              </a:pPr>
              <a:t>5/5/2010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BF37BF9-99D5-489B-9B6D-5EB794B6672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C71D90C-6CCB-424C-891E-0B543A94C206}" type="datetimeFigureOut">
              <a:rPr lang="en-US"/>
              <a:pPr>
                <a:defRPr/>
              </a:pPr>
              <a:t>5/5/2010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337603F-EBBF-423B-A472-BC01BC07258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AEBEC5-76B9-47A5-B006-1C614A8F49F6}" type="datetimeFigureOut">
              <a:rPr lang="en-US"/>
              <a:pPr>
                <a:defRPr/>
              </a:pPr>
              <a:t>5/5/2010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9331265-1192-4038-A2DB-C9856B0FE9E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8606858-E98E-41D9-B92B-10718A0900F6}" type="datetimeFigureOut">
              <a:rPr lang="en-US"/>
              <a:pPr>
                <a:defRPr/>
              </a:pPr>
              <a:t>5/5/2010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996737D-264A-4E67-A727-5B343B640A6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26B29A6-7BB9-4081-8A7D-BECAE5272F55}" type="datetimeFigureOut">
              <a:rPr lang="en-US"/>
              <a:pPr>
                <a:defRPr/>
              </a:pPr>
              <a:t>5/5/2010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77C685E-ACD3-4CE1-927F-EAD6321BFE9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E5A9614-DC11-4195-B689-B3C763C8F27B}" type="datetimeFigureOut">
              <a:rPr lang="en-US"/>
              <a:pPr>
                <a:defRPr/>
              </a:pPr>
              <a:t>5/5/2010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D86F8A3-D113-4269-A163-0558AB77059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41169A-9B10-4BF9-810B-7ABC9819DAE9}" type="datetimeFigureOut">
              <a:rPr lang="en-US"/>
              <a:pPr>
                <a:defRPr/>
              </a:pPr>
              <a:t>5/5/2010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D8291AA-4BBA-491C-A9C2-ED4F725B0E8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4E42C0-103E-4794-8B4A-F10AC13B5275}" type="datetimeFigureOut">
              <a:rPr lang="en-US"/>
              <a:pPr>
                <a:defRPr/>
              </a:pPr>
              <a:t>5/5/2010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95DC341-59FC-415C-9160-D5F2B71CF6B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FD8A0D-DA0C-40A8-B17B-745280E5F880}" type="datetimeFigureOut">
              <a:rPr lang="en-US"/>
              <a:pPr>
                <a:defRPr/>
              </a:pPr>
              <a:t>5/5/2010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19E7601-DBA3-4276-8280-634B3DA65E2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409002E-D536-4FA3-B931-C0A78F5AAD2B}" type="datetimeFigureOut">
              <a:rPr lang="en-US"/>
              <a:pPr>
                <a:defRPr/>
              </a:pPr>
              <a:t>5/5/2010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4CC6CD1-F141-477F-99D6-28B96FD0CFE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GB" smtClean="0"/>
              <a:t>Geog Research preparation</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GB" smtClean="0"/>
              <a:t>Central Focus?</a:t>
            </a:r>
          </a:p>
        </p:txBody>
      </p:sp>
      <p:sp>
        <p:nvSpPr>
          <p:cNvPr id="33795" name="Rectangle 3"/>
          <p:cNvSpPr>
            <a:spLocks noGrp="1"/>
          </p:cNvSpPr>
          <p:nvPr>
            <p:ph type="body" idx="1"/>
          </p:nvPr>
        </p:nvSpPr>
        <p:spPr/>
        <p:txBody>
          <a:bodyPr/>
          <a:lstStyle/>
          <a:p>
            <a:r>
              <a:rPr lang="en-GB" smtClean="0"/>
              <a:t>What contributes to or determines the response decisions made by key players. What, for example is the relative importance of frequency and spatial predictability over magnitude. How important is the signature profile of individual/similar events Do decision makers learn from previous events in different places.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GB" smtClean="0"/>
              <a:t>Models</a:t>
            </a:r>
          </a:p>
        </p:txBody>
      </p:sp>
      <p:sp>
        <p:nvSpPr>
          <p:cNvPr id="18434" name="Content Placeholder 2"/>
          <p:cNvSpPr>
            <a:spLocks noGrp="1"/>
          </p:cNvSpPr>
          <p:nvPr>
            <p:ph idx="1"/>
          </p:nvPr>
        </p:nvSpPr>
        <p:spPr/>
        <p:txBody>
          <a:bodyPr/>
          <a:lstStyle/>
          <a:p>
            <a:r>
              <a:rPr lang="en-GB" smtClean="0"/>
              <a:t>Select and APPLY them-</a:t>
            </a:r>
          </a:p>
          <a:p>
            <a:r>
              <a:rPr lang="en-GB" smtClean="0"/>
              <a:t>the easiest way is to redraw them with a case study included e.g Park’s model applied to Pinatubo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 Put your case studies in groups....But is it as simple as MEDC/LEDC?</a:t>
            </a:r>
            <a:endParaRPr lang="en-GB" dirty="0"/>
          </a:p>
        </p:txBody>
      </p:sp>
      <p:sp>
        <p:nvSpPr>
          <p:cNvPr id="19458" name="Content Placeholder 2"/>
          <p:cNvSpPr>
            <a:spLocks noGrp="1"/>
          </p:cNvSpPr>
          <p:nvPr>
            <p:ph idx="1"/>
          </p:nvPr>
        </p:nvSpPr>
        <p:spPr/>
        <p:txBody>
          <a:bodyPr/>
          <a:lstStyle/>
          <a:p>
            <a:endParaRPr lang="en-GB" smtClean="0"/>
          </a:p>
        </p:txBody>
      </p:sp>
      <p:pic>
        <p:nvPicPr>
          <p:cNvPr id="19459" name="Picture 2"/>
          <p:cNvPicPr>
            <a:picLocks noChangeAspect="1" noChangeArrowheads="1"/>
          </p:cNvPicPr>
          <p:nvPr/>
        </p:nvPicPr>
        <p:blipFill>
          <a:blip r:embed="rId2"/>
          <a:srcRect/>
          <a:stretch>
            <a:fillRect/>
          </a:stretch>
        </p:blipFill>
        <p:spPr bwMode="auto">
          <a:xfrm>
            <a:off x="1428750" y="2143125"/>
            <a:ext cx="60007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smtClean="0"/>
              <a:t>Apply Dregg’s Model</a:t>
            </a:r>
          </a:p>
        </p:txBody>
      </p:sp>
      <p:pic>
        <p:nvPicPr>
          <p:cNvPr id="20482" name="Picture 2"/>
          <p:cNvPicPr>
            <a:picLocks noGrp="1" noChangeAspect="1" noChangeArrowheads="1"/>
          </p:cNvPicPr>
          <p:nvPr>
            <p:ph idx="1"/>
          </p:nvPr>
        </p:nvPicPr>
        <p:blipFill>
          <a:blip r:embed="rId2"/>
          <a:srcRect/>
          <a:stretch>
            <a:fillRect/>
          </a:stretch>
        </p:blipFill>
        <p:spPr>
          <a:xfrm>
            <a:off x="500063" y="1928813"/>
            <a:ext cx="6572250" cy="39290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GB" smtClean="0"/>
              <a:t>To Haiti</a:t>
            </a:r>
          </a:p>
        </p:txBody>
      </p:sp>
      <p:pic>
        <p:nvPicPr>
          <p:cNvPr id="21506" name="Picture 2"/>
          <p:cNvPicPr>
            <a:picLocks noGrp="1" noChangeAspect="1" noChangeArrowheads="1"/>
          </p:cNvPicPr>
          <p:nvPr>
            <p:ph idx="1"/>
          </p:nvPr>
        </p:nvPicPr>
        <p:blipFill>
          <a:blip r:embed="rId2"/>
          <a:srcRect/>
          <a:stretch>
            <a:fillRect/>
          </a:stretch>
        </p:blipFill>
        <p:spPr>
          <a:xfrm>
            <a:off x="2090738" y="2259013"/>
            <a:ext cx="4962525" cy="32099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Like this... Select info from Haiti case study</a:t>
            </a:r>
            <a:endParaRPr lang="en-GB" dirty="0"/>
          </a:p>
        </p:txBody>
      </p:sp>
      <p:pic>
        <p:nvPicPr>
          <p:cNvPr id="22530" name="Picture 2"/>
          <p:cNvPicPr>
            <a:picLocks noGrp="1" noChangeAspect="1" noChangeArrowheads="1"/>
          </p:cNvPicPr>
          <p:nvPr>
            <p:ph idx="1"/>
          </p:nvPr>
        </p:nvPicPr>
        <p:blipFill>
          <a:blip r:embed="rId2"/>
          <a:srcRect/>
          <a:stretch>
            <a:fillRect/>
          </a:stretch>
        </p:blipFill>
        <p:spPr>
          <a:xfrm>
            <a:off x="2143125" y="1717675"/>
            <a:ext cx="4514850" cy="398938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Secondary impacts analysis-</a:t>
            </a:r>
            <a:r>
              <a:rPr lang="en-GB" dirty="0" err="1" smtClean="0"/>
              <a:t>Wenchuan</a:t>
            </a:r>
            <a:r>
              <a:rPr lang="en-GB" dirty="0" smtClean="0"/>
              <a:t> Earthquake 2008.</a:t>
            </a:r>
            <a:endParaRPr lang="en-GB" dirty="0"/>
          </a:p>
        </p:txBody>
      </p:sp>
      <p:pic>
        <p:nvPicPr>
          <p:cNvPr id="23554" name="Picture 2"/>
          <p:cNvPicPr>
            <a:picLocks noGrp="1" noChangeAspect="1" noChangeArrowheads="1"/>
          </p:cNvPicPr>
          <p:nvPr>
            <p:ph idx="1"/>
          </p:nvPr>
        </p:nvPicPr>
        <p:blipFill>
          <a:blip r:embed="rId2"/>
          <a:srcRect/>
          <a:stretch>
            <a:fillRect/>
          </a:stretch>
        </p:blipFill>
        <p:spPr>
          <a:xfrm>
            <a:off x="642938" y="1428750"/>
            <a:ext cx="7377112" cy="4572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Risk intolerance threshold... Apply to Montserrat</a:t>
            </a:r>
            <a:endParaRPr lang="en-GB" dirty="0"/>
          </a:p>
        </p:txBody>
      </p:sp>
      <p:pic>
        <p:nvPicPr>
          <p:cNvPr id="24578" name="Picture 2"/>
          <p:cNvPicPr>
            <a:picLocks noGrp="1" noChangeAspect="1" noChangeArrowheads="1"/>
          </p:cNvPicPr>
          <p:nvPr>
            <p:ph idx="1"/>
          </p:nvPr>
        </p:nvPicPr>
        <p:blipFill>
          <a:blip r:embed="rId2"/>
          <a:srcRect/>
          <a:stretch>
            <a:fillRect/>
          </a:stretch>
        </p:blipFill>
        <p:spPr>
          <a:xfrm>
            <a:off x="1000125" y="1857375"/>
            <a:ext cx="7000875" cy="378618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Select &amp; Collect a range of (accurate) references ...Harvard system</a:t>
            </a:r>
            <a:endParaRPr lang="en-GB" dirty="0"/>
          </a:p>
        </p:txBody>
      </p:sp>
      <p:sp>
        <p:nvSpPr>
          <p:cNvPr id="3" name="Content Placeholder 2"/>
          <p:cNvSpPr>
            <a:spLocks noGrp="1"/>
          </p:cNvSpPr>
          <p:nvPr>
            <p:ph idx="1"/>
          </p:nvPr>
        </p:nvSpPr>
        <p:spPr/>
        <p:txBody>
          <a:bodyPr rtlCol="0">
            <a:normAutofit fontScale="40000" lnSpcReduction="20000"/>
          </a:bodyPr>
          <a:lstStyle/>
          <a:p>
            <a:pPr fontAlgn="auto">
              <a:spcAft>
                <a:spcPts val="0"/>
              </a:spcAft>
              <a:buFont typeface="Arial" pitchFamily="34" charset="0"/>
              <a:buNone/>
              <a:defRPr/>
            </a:pPr>
            <a:r>
              <a:rPr lang="en-GB" u="sng" dirty="0" smtClean="0"/>
              <a:t>Books</a:t>
            </a:r>
          </a:p>
          <a:p>
            <a:pPr fontAlgn="auto">
              <a:spcAft>
                <a:spcPts val="0"/>
              </a:spcAft>
              <a:buFont typeface="Arial" pitchFamily="34" charset="0"/>
              <a:buChar char="•"/>
              <a:defRPr/>
            </a:pPr>
            <a:r>
              <a:rPr lang="en-GB" dirty="0" smtClean="0"/>
              <a:t>Gates, A.E &amp; Ritchie. D. (2007) Encyclopaedia of Earthquakes and Volcanoes</a:t>
            </a:r>
          </a:p>
          <a:p>
            <a:pPr fontAlgn="auto">
              <a:spcAft>
                <a:spcPts val="0"/>
              </a:spcAft>
              <a:buFont typeface="Arial" pitchFamily="34" charset="0"/>
              <a:buChar char="•"/>
              <a:defRPr/>
            </a:pPr>
            <a:r>
              <a:rPr lang="en-GB" dirty="0" smtClean="0"/>
              <a:t>Waugh 1996-Chapt 1 (  pages....) Mt Pinatubo</a:t>
            </a:r>
          </a:p>
          <a:p>
            <a:pPr fontAlgn="auto">
              <a:spcAft>
                <a:spcPts val="0"/>
              </a:spcAft>
              <a:buFont typeface="Arial" pitchFamily="34" charset="0"/>
              <a:buChar char="•"/>
              <a:defRPr/>
            </a:pPr>
            <a:r>
              <a:rPr lang="en-GB" dirty="0" smtClean="0"/>
              <a:t>AS /A2 text books......</a:t>
            </a:r>
          </a:p>
          <a:p>
            <a:pPr fontAlgn="auto">
              <a:spcAft>
                <a:spcPts val="0"/>
              </a:spcAft>
              <a:buFont typeface="Arial" pitchFamily="34" charset="0"/>
              <a:buNone/>
              <a:defRPr/>
            </a:pPr>
            <a:r>
              <a:rPr lang="en-GB" u="sng" dirty="0" smtClean="0"/>
              <a:t>Television/Video</a:t>
            </a:r>
          </a:p>
          <a:p>
            <a:pPr fontAlgn="auto">
              <a:spcAft>
                <a:spcPts val="0"/>
              </a:spcAft>
              <a:buFont typeface="Arial" pitchFamily="34" charset="0"/>
              <a:buChar char="•"/>
              <a:defRPr/>
            </a:pPr>
            <a:r>
              <a:rPr lang="en-GB" dirty="0" smtClean="0"/>
              <a:t>Haiti Earthquake(2010) Channel 4 programme </a:t>
            </a:r>
          </a:p>
          <a:p>
            <a:pPr fontAlgn="auto">
              <a:spcAft>
                <a:spcPts val="0"/>
              </a:spcAft>
              <a:buFont typeface="Arial" pitchFamily="34" charset="0"/>
              <a:buChar char="•"/>
              <a:defRPr/>
            </a:pPr>
            <a:r>
              <a:rPr lang="en-GB" dirty="0" smtClean="0"/>
              <a:t>Montserrat (1998) ..........</a:t>
            </a:r>
          </a:p>
          <a:p>
            <a:pPr fontAlgn="auto">
              <a:spcAft>
                <a:spcPts val="0"/>
              </a:spcAft>
              <a:buFont typeface="Arial" pitchFamily="34" charset="0"/>
              <a:buChar char="•"/>
              <a:defRPr/>
            </a:pPr>
            <a:r>
              <a:rPr lang="en-GB" dirty="0" smtClean="0"/>
              <a:t>Killer Volcanoes (Channel 4 May 2010)</a:t>
            </a:r>
          </a:p>
          <a:p>
            <a:pPr fontAlgn="auto">
              <a:spcAft>
                <a:spcPts val="0"/>
              </a:spcAft>
              <a:buFont typeface="Arial" pitchFamily="34" charset="0"/>
              <a:buNone/>
              <a:defRPr/>
            </a:pPr>
            <a:r>
              <a:rPr lang="en-GB" u="sng" dirty="0" smtClean="0"/>
              <a:t>Web sites</a:t>
            </a:r>
          </a:p>
          <a:p>
            <a:pPr fontAlgn="auto">
              <a:spcAft>
                <a:spcPts val="0"/>
              </a:spcAft>
              <a:buFont typeface="Arial" pitchFamily="34" charset="0"/>
              <a:buChar char="•"/>
              <a:defRPr/>
            </a:pPr>
            <a:r>
              <a:rPr lang="en-GB" dirty="0" smtClean="0"/>
              <a:t>USGS www/.......USGS (2010) Updating </a:t>
            </a:r>
            <a:r>
              <a:rPr lang="en-GB" dirty="0" err="1" smtClean="0"/>
              <a:t>faultlines</a:t>
            </a:r>
            <a:r>
              <a:rPr lang="en-GB" dirty="0" smtClean="0"/>
              <a:t> in California</a:t>
            </a:r>
          </a:p>
          <a:p>
            <a:pPr fontAlgn="auto">
              <a:spcAft>
                <a:spcPts val="0"/>
              </a:spcAft>
              <a:buFont typeface="Arial" pitchFamily="34" charset="0"/>
              <a:buChar char="•"/>
              <a:defRPr/>
            </a:pPr>
            <a:r>
              <a:rPr lang="en-GB" dirty="0" smtClean="0"/>
              <a:t>FEMA-</a:t>
            </a:r>
          </a:p>
          <a:p>
            <a:pPr fontAlgn="auto">
              <a:spcAft>
                <a:spcPts val="0"/>
              </a:spcAft>
              <a:buFont typeface="Arial" pitchFamily="34" charset="0"/>
              <a:buChar char="•"/>
              <a:defRPr/>
            </a:pPr>
            <a:r>
              <a:rPr lang="en-GB" dirty="0" smtClean="0"/>
              <a:t>UN (2010)Haiti response-learning the lessons from </a:t>
            </a:r>
            <a:r>
              <a:rPr lang="en-GB" dirty="0" err="1" smtClean="0"/>
              <a:t>Bandah</a:t>
            </a:r>
            <a:r>
              <a:rPr lang="en-GB" dirty="0" smtClean="0"/>
              <a:t> Aceh –</a:t>
            </a:r>
          </a:p>
          <a:p>
            <a:pPr fontAlgn="auto">
              <a:spcAft>
                <a:spcPts val="0"/>
              </a:spcAft>
              <a:buFont typeface="Arial" pitchFamily="34" charset="0"/>
              <a:buChar char="•"/>
              <a:defRPr/>
            </a:pPr>
            <a:r>
              <a:rPr lang="en-GB" dirty="0" smtClean="0"/>
              <a:t> New York times online</a:t>
            </a:r>
          </a:p>
          <a:p>
            <a:pPr fontAlgn="auto">
              <a:spcAft>
                <a:spcPts val="0"/>
              </a:spcAft>
              <a:buFont typeface="Arial" pitchFamily="34" charset="0"/>
              <a:buNone/>
              <a:defRPr/>
            </a:pPr>
            <a:r>
              <a:rPr lang="en-GB" u="sng" dirty="0" smtClean="0"/>
              <a:t>Newspaper</a:t>
            </a:r>
          </a:p>
          <a:p>
            <a:pPr fontAlgn="auto">
              <a:spcAft>
                <a:spcPts val="0"/>
              </a:spcAft>
              <a:buFont typeface="Arial" pitchFamily="34" charset="0"/>
              <a:buChar char="•"/>
              <a:defRPr/>
            </a:pPr>
            <a:r>
              <a:rPr lang="en-GB" dirty="0" smtClean="0"/>
              <a:t>Times-Icelandic Ash brings Chaos to Northern Europe </a:t>
            </a:r>
          </a:p>
          <a:p>
            <a:pPr fontAlgn="auto">
              <a:spcAft>
                <a:spcPts val="0"/>
              </a:spcAft>
              <a:buFont typeface="Arial" pitchFamily="34" charset="0"/>
              <a:buChar char="•"/>
              <a:defRPr/>
            </a:pPr>
            <a:r>
              <a:rPr lang="en-GB" dirty="0" err="1" smtClean="0"/>
              <a:t>Gaurdian</a:t>
            </a:r>
            <a:r>
              <a:rPr lang="en-GB" dirty="0" smtClean="0"/>
              <a:t>.........</a:t>
            </a:r>
            <a:r>
              <a:rPr lang="en-GB" b="1" dirty="0"/>
              <a:t> </a:t>
            </a:r>
            <a:endParaRPr lang="en-GB" b="1" dirty="0" smtClean="0"/>
          </a:p>
          <a:p>
            <a:pPr fontAlgn="auto">
              <a:spcAft>
                <a:spcPts val="0"/>
              </a:spcAft>
              <a:buFont typeface="Arial" pitchFamily="34" charset="0"/>
              <a:buNone/>
              <a:defRPr/>
            </a:pPr>
            <a:r>
              <a:rPr lang="en-GB" b="1" u="sng" dirty="0" smtClean="0"/>
              <a:t>Academic Journals</a:t>
            </a:r>
          </a:p>
          <a:p>
            <a:pPr fontAlgn="auto">
              <a:spcAft>
                <a:spcPts val="0"/>
              </a:spcAft>
              <a:buFont typeface="Arial" pitchFamily="34" charset="0"/>
              <a:buChar char="•"/>
              <a:defRPr/>
            </a:pPr>
            <a:r>
              <a:rPr lang="en-GB" b="1" dirty="0" err="1" smtClean="0"/>
              <a:t>Liou</a:t>
            </a:r>
            <a:r>
              <a:rPr lang="en-GB" b="1" dirty="0" smtClean="0"/>
              <a:t>,  </a:t>
            </a:r>
            <a:r>
              <a:rPr lang="en-GB" b="1" dirty="0" err="1"/>
              <a:t>Kar</a:t>
            </a:r>
            <a:r>
              <a:rPr lang="en-GB" b="1" dirty="0"/>
              <a:t>, and </a:t>
            </a:r>
            <a:r>
              <a:rPr lang="en-GB" b="1" dirty="0" smtClean="0"/>
              <a:t> </a:t>
            </a:r>
            <a:r>
              <a:rPr lang="en-GB" b="1" dirty="0"/>
              <a:t>Chang, 2009: Use of high-resolution Formosat-2 satellite images for </a:t>
            </a:r>
            <a:r>
              <a:rPr lang="en-GB" b="1" dirty="0" smtClean="0"/>
              <a:t>post-earthquake </a:t>
            </a:r>
            <a:r>
              <a:rPr lang="en-GB" dirty="0" smtClean="0"/>
              <a:t>disaster </a:t>
            </a:r>
            <a:r>
              <a:rPr lang="en-GB" dirty="0"/>
              <a:t>assessment: A study following 12 May 2008 </a:t>
            </a:r>
            <a:r>
              <a:rPr lang="en-GB" dirty="0" err="1"/>
              <a:t>Wenchuan</a:t>
            </a:r>
            <a:r>
              <a:rPr lang="en-GB" dirty="0"/>
              <a:t> earthquake. </a:t>
            </a:r>
            <a:r>
              <a:rPr lang="en-GB" i="1" dirty="0"/>
              <a:t>Int. J. Remote Sensing, accepted on 14 May 2009.</a:t>
            </a:r>
            <a:endParaRPr lang="en-GB" dirty="0" smtClean="0"/>
          </a:p>
          <a:p>
            <a:pPr fontAlgn="auto">
              <a:spcAft>
                <a:spcPts val="0"/>
              </a:spcAft>
              <a:buFont typeface="Arial" pitchFamily="34" charset="0"/>
              <a:buChar char="•"/>
              <a:defRPr/>
            </a:pPr>
            <a:endParaRPr lang="en-GB"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mtClean="0"/>
              <a:t>A grade: Success Criteria</a:t>
            </a:r>
          </a:p>
        </p:txBody>
      </p:sp>
      <p:sp>
        <p:nvSpPr>
          <p:cNvPr id="3" name="Content Placeholder 2"/>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r>
              <a:rPr lang="en-GB" dirty="0"/>
              <a:t>Well focused introduction, clear </a:t>
            </a:r>
            <a:r>
              <a:rPr lang="en-GB" dirty="0" smtClean="0"/>
              <a:t>discussion, definitions </a:t>
            </a:r>
            <a:r>
              <a:rPr lang="en-GB" dirty="0"/>
              <a:t>linked to title with </a:t>
            </a:r>
            <a:r>
              <a:rPr lang="en-GB" u="sng" dirty="0"/>
              <a:t>case </a:t>
            </a:r>
            <a:r>
              <a:rPr lang="en-GB" u="sng" dirty="0" smtClean="0"/>
              <a:t>study justification</a:t>
            </a:r>
            <a:endParaRPr lang="en-GB" u="sng" dirty="0"/>
          </a:p>
          <a:p>
            <a:pPr fontAlgn="auto">
              <a:spcAft>
                <a:spcPts val="0"/>
              </a:spcAft>
              <a:buFont typeface="Arial" pitchFamily="34" charset="0"/>
              <a:buChar char="•"/>
              <a:defRPr/>
            </a:pPr>
            <a:r>
              <a:rPr lang="en-GB" dirty="0" smtClean="0"/>
              <a:t> </a:t>
            </a:r>
            <a:r>
              <a:rPr lang="en-GB" dirty="0"/>
              <a:t>Well selected research: range of </a:t>
            </a:r>
            <a:r>
              <a:rPr lang="en-GB" dirty="0" smtClean="0"/>
              <a:t>case studies </a:t>
            </a:r>
            <a:r>
              <a:rPr lang="en-GB" dirty="0"/>
              <a:t>and examples </a:t>
            </a:r>
            <a:r>
              <a:rPr lang="en-GB" u="sng" dirty="0" smtClean="0"/>
              <a:t>used </a:t>
            </a:r>
            <a:r>
              <a:rPr lang="en-GB" u="sng" dirty="0"/>
              <a:t>to </a:t>
            </a:r>
            <a:r>
              <a:rPr lang="en-GB" u="sng" dirty="0" smtClean="0"/>
              <a:t>support argument.</a:t>
            </a:r>
            <a:r>
              <a:rPr lang="en-GB" dirty="0" smtClean="0"/>
              <a:t> Don’t waste time on location maps!!!!!!</a:t>
            </a:r>
            <a:endParaRPr lang="en-GB" u="sng" dirty="0"/>
          </a:p>
          <a:p>
            <a:pPr fontAlgn="auto">
              <a:spcAft>
                <a:spcPts val="0"/>
              </a:spcAft>
              <a:buFont typeface="Arial" pitchFamily="34" charset="0"/>
              <a:buChar char="•"/>
              <a:defRPr/>
            </a:pPr>
            <a:r>
              <a:rPr lang="en-GB" dirty="0" smtClean="0"/>
              <a:t> </a:t>
            </a:r>
            <a:r>
              <a:rPr lang="en-GB" dirty="0"/>
              <a:t>Referencing/sourcing should </a:t>
            </a:r>
            <a:r>
              <a:rPr lang="en-GB" dirty="0" smtClean="0"/>
              <a:t>feature </a:t>
            </a:r>
            <a:r>
              <a:rPr lang="en-GB" u="sng" dirty="0" smtClean="0"/>
              <a:t>throughout </a:t>
            </a:r>
            <a:r>
              <a:rPr lang="en-GB" dirty="0"/>
              <a:t>the answer</a:t>
            </a:r>
          </a:p>
          <a:p>
            <a:pPr fontAlgn="auto">
              <a:spcAft>
                <a:spcPts val="0"/>
              </a:spcAft>
              <a:buFont typeface="Arial" pitchFamily="34" charset="0"/>
              <a:buChar char="•"/>
              <a:defRPr/>
            </a:pPr>
            <a:r>
              <a:rPr lang="en-GB" dirty="0" smtClean="0"/>
              <a:t> </a:t>
            </a:r>
            <a:r>
              <a:rPr lang="en-GB" dirty="0"/>
              <a:t>Able to </a:t>
            </a:r>
            <a:r>
              <a:rPr lang="en-GB" u="sng" dirty="0"/>
              <a:t>formulate arguments </a:t>
            </a:r>
            <a:r>
              <a:rPr lang="en-GB" dirty="0"/>
              <a:t>and </a:t>
            </a:r>
            <a:r>
              <a:rPr lang="en-GB" dirty="0" smtClean="0"/>
              <a:t>maintain discussion e.g. using questions through </a:t>
            </a:r>
            <a:r>
              <a:rPr lang="en-GB" dirty="0"/>
              <a:t>report</a:t>
            </a:r>
          </a:p>
          <a:p>
            <a:pPr fontAlgn="auto">
              <a:spcAft>
                <a:spcPts val="0"/>
              </a:spcAft>
              <a:buFont typeface="Arial" pitchFamily="34" charset="0"/>
              <a:buChar char="•"/>
              <a:defRPr/>
            </a:pPr>
            <a:r>
              <a:rPr lang="en-GB" dirty="0" smtClean="0"/>
              <a:t> </a:t>
            </a:r>
            <a:r>
              <a:rPr lang="en-GB" dirty="0"/>
              <a:t>Effective conclusion linked back to </a:t>
            </a:r>
            <a:r>
              <a:rPr lang="en-GB" dirty="0" smtClean="0"/>
              <a:t>main body </a:t>
            </a:r>
            <a:r>
              <a:rPr lang="en-GB" dirty="0"/>
              <a:t>&amp; on-going evaluation within </a:t>
            </a:r>
            <a:r>
              <a:rPr lang="en-GB" dirty="0" smtClean="0"/>
              <a:t>essay-bias and different perspectives/question validity e.g. You tube/Western Eurocentric perspectives</a:t>
            </a:r>
            <a:endParaRPr lang="en-GB" dirty="0"/>
          </a:p>
          <a:p>
            <a:pPr fontAlgn="auto">
              <a:spcAft>
                <a:spcPts val="0"/>
              </a:spcAft>
              <a:buFont typeface="Arial" pitchFamily="34" charset="0"/>
              <a:buChar char="•"/>
              <a:defRPr/>
            </a:pPr>
            <a:r>
              <a:rPr lang="en-GB" dirty="0"/>
              <a:t>report- shows complexity of the Q</a:t>
            </a:r>
          </a:p>
          <a:p>
            <a:pPr fontAlgn="auto">
              <a:spcAft>
                <a:spcPts val="0"/>
              </a:spcAft>
              <a:buFont typeface="Arial" pitchFamily="34" charset="0"/>
              <a:buChar char="•"/>
              <a:defRPr/>
            </a:pPr>
            <a:r>
              <a:rPr lang="en-GB" dirty="0" smtClean="0"/>
              <a:t> </a:t>
            </a:r>
            <a:r>
              <a:rPr lang="en-GB" dirty="0"/>
              <a:t>Well written, uses evaluative </a:t>
            </a:r>
            <a:r>
              <a:rPr lang="en-GB" dirty="0" smtClean="0"/>
              <a:t>language and </a:t>
            </a:r>
            <a:r>
              <a:rPr lang="en-GB" dirty="0"/>
              <a:t>specialist terminology,</a:t>
            </a:r>
          </a:p>
          <a:p>
            <a:pPr fontAlgn="auto">
              <a:spcAft>
                <a:spcPts val="0"/>
              </a:spcAft>
              <a:buFont typeface="Arial" pitchFamily="34" charset="0"/>
              <a:buChar char="•"/>
              <a:defRPr/>
            </a:pPr>
            <a:r>
              <a:rPr lang="en-GB" dirty="0" smtClean="0"/>
              <a:t> </a:t>
            </a:r>
            <a:r>
              <a:rPr lang="en-GB" dirty="0"/>
              <a:t>May be topical, </a:t>
            </a:r>
            <a:r>
              <a:rPr lang="en-GB" u="sng" dirty="0"/>
              <a:t>uses any models </a:t>
            </a:r>
            <a:r>
              <a:rPr lang="en-GB" u="sng" dirty="0" smtClean="0"/>
              <a:t>and diagrams effectively-not bolted on</a:t>
            </a:r>
            <a:endParaRPr lang="en-GB" u="sng" dirty="0"/>
          </a:p>
          <a:p>
            <a:pPr fontAlgn="auto">
              <a:spcAft>
                <a:spcPts val="0"/>
              </a:spcAft>
              <a:buFont typeface="Arial" pitchFamily="34" charset="0"/>
              <a:buChar char="•"/>
              <a:defRPr/>
            </a:pPr>
            <a:r>
              <a:rPr lang="en-GB" dirty="0" smtClean="0"/>
              <a:t> </a:t>
            </a:r>
            <a:r>
              <a:rPr lang="en-GB" dirty="0"/>
              <a:t>May be more essay based </a:t>
            </a:r>
            <a:r>
              <a:rPr lang="en-GB" b="1" dirty="0"/>
              <a:t>this </a:t>
            </a:r>
            <a:r>
              <a:rPr lang="en-GB" b="1" dirty="0" smtClean="0"/>
              <a:t>first series </a:t>
            </a:r>
            <a:r>
              <a:rPr lang="en-GB" dirty="0" smtClean="0"/>
              <a:t>than </a:t>
            </a:r>
            <a:r>
              <a:rPr lang="en-GB" dirty="0"/>
              <a:t>proper report </a:t>
            </a:r>
            <a:r>
              <a:rPr lang="en-GB" dirty="0" smtClean="0"/>
              <a:t>style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GB" smtClean="0"/>
              <a:t>Objectives</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GB" dirty="0" smtClean="0"/>
              <a:t>Select range of case studies and justify selection</a:t>
            </a:r>
          </a:p>
          <a:p>
            <a:pPr fontAlgn="auto">
              <a:spcAft>
                <a:spcPts val="0"/>
              </a:spcAft>
              <a:buFont typeface="Arial" pitchFamily="34" charset="0"/>
              <a:buChar char="•"/>
              <a:defRPr/>
            </a:pPr>
            <a:r>
              <a:rPr lang="en-GB" dirty="0" smtClean="0"/>
              <a:t>Deconstruct question –define terms </a:t>
            </a:r>
            <a:r>
              <a:rPr lang="en-GB" dirty="0" err="1" smtClean="0"/>
              <a:t>eg</a:t>
            </a:r>
            <a:r>
              <a:rPr lang="en-GB" dirty="0" smtClean="0"/>
              <a:t> tectonic event profile/responses of people and governments</a:t>
            </a:r>
          </a:p>
          <a:p>
            <a:pPr fontAlgn="auto">
              <a:spcAft>
                <a:spcPts val="0"/>
              </a:spcAft>
              <a:buFont typeface="Arial" pitchFamily="34" charset="0"/>
              <a:buChar char="•"/>
              <a:defRPr/>
            </a:pPr>
            <a:r>
              <a:rPr lang="en-GB" dirty="0" smtClean="0"/>
              <a:t>Select which concepts/models are relevant and why (include misconceptions) Start to APPLY them</a:t>
            </a:r>
          </a:p>
          <a:p>
            <a:pPr fontAlgn="auto">
              <a:spcAft>
                <a:spcPts val="0"/>
              </a:spcAft>
              <a:buFont typeface="Arial" pitchFamily="34" charset="0"/>
              <a:buChar char="•"/>
              <a:defRPr/>
            </a:pPr>
            <a:r>
              <a:rPr lang="en-GB" dirty="0" smtClean="0"/>
              <a:t>Share success criteria using mark scheme/examiners report</a:t>
            </a:r>
          </a:p>
          <a:p>
            <a:pPr fontAlgn="auto">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75"/>
            <a:ext cx="8229600" cy="131763"/>
          </a:xfrm>
        </p:spPr>
        <p:txBody>
          <a:bodyPr rtlCol="0">
            <a:normAutofit fontScale="90000"/>
          </a:bodyPr>
          <a:lstStyle/>
          <a:p>
            <a:pPr fontAlgn="auto">
              <a:spcAft>
                <a:spcPts val="0"/>
              </a:spcAft>
              <a:defRPr/>
            </a:pPr>
            <a:r>
              <a:rPr lang="en-GB" dirty="0" smtClean="0"/>
              <a:t>PLAN</a:t>
            </a:r>
            <a:endParaRPr lang="en-GB" dirty="0"/>
          </a:p>
        </p:txBody>
      </p:sp>
      <p:pic>
        <p:nvPicPr>
          <p:cNvPr id="27650" name="Picture 2"/>
          <p:cNvPicPr>
            <a:picLocks noGrp="1" noChangeAspect="1" noChangeArrowheads="1"/>
          </p:cNvPicPr>
          <p:nvPr>
            <p:ph idx="1"/>
          </p:nvPr>
        </p:nvPicPr>
        <p:blipFill>
          <a:blip r:embed="rId2"/>
          <a:srcRect/>
          <a:stretch>
            <a:fillRect/>
          </a:stretch>
        </p:blipFill>
        <p:spPr>
          <a:xfrm>
            <a:off x="1071563" y="1857375"/>
            <a:ext cx="7000875" cy="47148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GB" smtClean="0"/>
              <a:t>Examiner’s feedback</a:t>
            </a:r>
          </a:p>
        </p:txBody>
      </p:sp>
      <p:sp>
        <p:nvSpPr>
          <p:cNvPr id="3" name="Content Placeholder 2"/>
          <p:cNvSpPr>
            <a:spLocks noGrp="1"/>
          </p:cNvSpPr>
          <p:nvPr>
            <p:ph idx="1"/>
          </p:nvPr>
        </p:nvSpPr>
        <p:spPr/>
        <p:txBody>
          <a:bodyPr>
            <a:normAutofit/>
          </a:bodyPr>
          <a:lstStyle/>
          <a:p>
            <a:pPr>
              <a:lnSpc>
                <a:spcPct val="80000"/>
              </a:lnSpc>
            </a:pPr>
            <a:r>
              <a:rPr lang="en-GB" sz="2200" b="1" smtClean="0"/>
              <a:t>Models were popular , however, it is significant that many candidates would explain the </a:t>
            </a:r>
            <a:r>
              <a:rPr lang="en-GB" sz="2200" smtClean="0"/>
              <a:t>models, e.g. Dreggs, Parks, but would not then apply it in their discussion of an issue/case study. This was a significant weakness.</a:t>
            </a:r>
          </a:p>
          <a:p>
            <a:pPr>
              <a:lnSpc>
                <a:spcPct val="80000"/>
              </a:lnSpc>
            </a:pPr>
            <a:r>
              <a:rPr lang="en-GB" sz="2200" smtClean="0"/>
              <a:t>There was some lack of rigour in the use of </a:t>
            </a:r>
            <a:r>
              <a:rPr lang="en-GB" sz="2200" b="1" smtClean="0"/>
              <a:t>subject specific terminology; indeed some had minimal use </a:t>
            </a:r>
            <a:r>
              <a:rPr lang="en-GB" sz="2200" smtClean="0"/>
              <a:t>at all with linked simple syntax. Higher level terminology is to be encouraged given this is an A2 exam.  Go for it- eg Lahar/ pyroclastic flow/ large scale ground displacement-Quake Lakes!!!!!</a:t>
            </a:r>
          </a:p>
          <a:p>
            <a:pPr>
              <a:lnSpc>
                <a:spcPct val="80000"/>
              </a:lnSpc>
            </a:pPr>
            <a:r>
              <a:rPr lang="en-GB" sz="2200" smtClean="0"/>
              <a:t>There was also a general lack of precision in the nomenclature of places; the U.S.A was America, and Africa seemingly considered to be a nation state.  Know where- but don’t draw a map !!!!! </a:t>
            </a:r>
          </a:p>
          <a:p>
            <a:pPr>
              <a:lnSpc>
                <a:spcPct val="80000"/>
              </a:lnSpc>
            </a:pPr>
            <a:r>
              <a:rPr lang="en-GB" sz="2200" smtClean="0"/>
              <a:t>Lastly on </a:t>
            </a:r>
            <a:r>
              <a:rPr lang="en-GB" sz="2200" b="1" smtClean="0"/>
              <a:t>QWC: writing in the first person ‘In my exam I am going</a:t>
            </a:r>
            <a:r>
              <a:rPr lang="en-GB" sz="2200" smtClean="0"/>
              <a:t>to talk about…….’is to be discouraged.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smtClean="0"/>
              <a:t>Great Case studies-Select with reason</a:t>
            </a:r>
          </a:p>
        </p:txBody>
      </p:sp>
      <p:sp>
        <p:nvSpPr>
          <p:cNvPr id="3" name="Content Placeholder 2"/>
          <p:cNvSpPr>
            <a:spLocks noGrp="1"/>
          </p:cNvSpPr>
          <p:nvPr>
            <p:ph idx="1"/>
          </p:nvPr>
        </p:nvSpPr>
        <p:spPr/>
        <p:txBody>
          <a:bodyPr>
            <a:normAutofit/>
          </a:bodyPr>
          <a:lstStyle/>
          <a:p>
            <a:pPr>
              <a:lnSpc>
                <a:spcPct val="80000"/>
              </a:lnSpc>
            </a:pPr>
            <a:r>
              <a:rPr lang="en-GB" sz="2400" smtClean="0"/>
              <a:t>Indian Ocean </a:t>
            </a:r>
            <a:r>
              <a:rPr lang="en-GB" sz="2400" u="sng" smtClean="0"/>
              <a:t>Tsunamis created by quake </a:t>
            </a:r>
            <a:r>
              <a:rPr lang="en-GB" sz="2400" smtClean="0"/>
              <a:t>2004-Global scale/ global response UN/DEC -Modify loss Burden-scale/speed of onset-Problems with aid-lessons learnt internationally </a:t>
            </a:r>
          </a:p>
          <a:p>
            <a:pPr>
              <a:lnSpc>
                <a:spcPct val="80000"/>
              </a:lnSpc>
            </a:pPr>
            <a:r>
              <a:rPr lang="en-GB" sz="2400" smtClean="0"/>
              <a:t>Iceland-  2010</a:t>
            </a:r>
            <a:r>
              <a:rPr lang="en-GB" sz="2400" u="sng" smtClean="0"/>
              <a:t>Glacial melt locally (Jokulhaulp) /Ash </a:t>
            </a:r>
            <a:r>
              <a:rPr lang="en-GB" sz="2400" smtClean="0"/>
              <a:t>over N Europe-Gov response and critisism and bias /Control mitigation strategies by Civil Aviation Authority</a:t>
            </a:r>
          </a:p>
          <a:p>
            <a:pPr>
              <a:lnSpc>
                <a:spcPct val="80000"/>
              </a:lnSpc>
            </a:pPr>
            <a:r>
              <a:rPr lang="en-GB" sz="2400" smtClean="0"/>
              <a:t> Haiti-2010  EQ  </a:t>
            </a:r>
            <a:r>
              <a:rPr lang="en-GB" sz="2400" u="sng" smtClean="0"/>
              <a:t>Shallow, high magnitude, low frequency </a:t>
            </a:r>
            <a:r>
              <a:rPr lang="en-GB" sz="2400" smtClean="0"/>
              <a:t>event near densely pop capital city of highly vulnerable state   </a:t>
            </a:r>
            <a:r>
              <a:rPr lang="en-GB" sz="2400" b="1" smtClean="0"/>
              <a:t>application of Dregg’s model </a:t>
            </a:r>
            <a:r>
              <a:rPr lang="en-GB" sz="2400" smtClean="0"/>
              <a:t>Why so vulnerable? ( recent bias in news reports/aid messages) </a:t>
            </a:r>
          </a:p>
          <a:p>
            <a:pPr>
              <a:lnSpc>
                <a:spcPct val="80000"/>
              </a:lnSpc>
            </a:pPr>
            <a:r>
              <a:rPr lang="en-GB" sz="2400" smtClean="0"/>
              <a:t>Pinatubo-Volcano-</a:t>
            </a:r>
            <a:r>
              <a:rPr lang="en-GB" sz="2400" u="sng" smtClean="0"/>
              <a:t>Ash/Laha/ </a:t>
            </a:r>
            <a:r>
              <a:rPr lang="en-GB" sz="2400" b="1" i="1" smtClean="0"/>
              <a:t>application of Park model</a:t>
            </a:r>
            <a:r>
              <a:rPr lang="en-GB" sz="2400" i="1" smtClean="0"/>
              <a:t>    also </a:t>
            </a:r>
            <a:endParaRPr lang="en-GB"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endParaRPr lang="en-GB" smtClean="0"/>
          </a:p>
        </p:txBody>
      </p:sp>
      <p:sp>
        <p:nvSpPr>
          <p:cNvPr id="28675" name="Rectangle 3"/>
          <p:cNvSpPr>
            <a:spLocks noGrp="1"/>
          </p:cNvSpPr>
          <p:nvPr>
            <p:ph type="body" idx="1"/>
          </p:nvPr>
        </p:nvSpPr>
        <p:spPr/>
        <p:txBody>
          <a:bodyPr/>
          <a:lstStyle/>
          <a:p>
            <a:pPr>
              <a:lnSpc>
                <a:spcPct val="80000"/>
              </a:lnSpc>
            </a:pPr>
            <a:r>
              <a:rPr lang="en-GB" sz="2400" smtClean="0"/>
              <a:t>China- 2008 Wenchuan- </a:t>
            </a:r>
            <a:r>
              <a:rPr lang="en-GB" sz="2400" u="sng" smtClean="0"/>
              <a:t>EQ- landslides/ massive displacement/lakes created .</a:t>
            </a:r>
            <a:r>
              <a:rPr lang="en-GB" sz="2400" smtClean="0"/>
              <a:t>..</a:t>
            </a:r>
            <a:r>
              <a:rPr lang="en-GB" sz="2400" u="sng" smtClean="0"/>
              <a:t>flood risk</a:t>
            </a:r>
            <a:r>
              <a:rPr lang="en-GB" sz="2400" smtClean="0"/>
              <a:t>  in transition economy-rapid response and questionable government role (bias) Use of new technology (satellite) to respond during secondary impacts. Modifying event? Etna-channelling lava flow</a:t>
            </a:r>
          </a:p>
          <a:p>
            <a:pPr>
              <a:lnSpc>
                <a:spcPct val="80000"/>
              </a:lnSpc>
            </a:pPr>
            <a:r>
              <a:rPr lang="en-GB" sz="2400" smtClean="0"/>
              <a:t>Montserrat- </a:t>
            </a:r>
            <a:r>
              <a:rPr lang="en-GB" sz="2400" u="sng" smtClean="0"/>
              <a:t>Pyroclastic flows </a:t>
            </a:r>
            <a:r>
              <a:rPr lang="en-GB" sz="2400" smtClean="0"/>
              <a:t>modifying human vulnerability/Tolrance levels of community/evacuation/zoning/ monitoring-Globalisation science community /commonwealth links and migration</a:t>
            </a:r>
          </a:p>
          <a:p>
            <a:pPr>
              <a:lnSpc>
                <a:spcPct val="80000"/>
              </a:lnSpc>
            </a:pPr>
            <a:r>
              <a:rPr lang="en-GB" sz="2400" smtClean="0"/>
              <a:t>USA   California EQ’s frequent low magnitude?-Key role of USGS and FEMA-planning regs/retro fitting/design-preparedness –Techno- fix</a:t>
            </a:r>
          </a:p>
          <a:p>
            <a:endParaRPr lang="en-GB"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smtClean="0"/>
              <a:t>Tectonic event profile</a:t>
            </a:r>
          </a:p>
        </p:txBody>
      </p:sp>
      <p:sp>
        <p:nvSpPr>
          <p:cNvPr id="3" name="Content Placeholder 2"/>
          <p:cNvSpPr>
            <a:spLocks noGrp="1"/>
          </p:cNvSpPr>
          <p:nvPr>
            <p:ph idx="1"/>
          </p:nvPr>
        </p:nvSpPr>
        <p:spPr/>
        <p:txBody>
          <a:bodyPr>
            <a:normAutofit/>
          </a:bodyPr>
          <a:lstStyle/>
          <a:p>
            <a:pPr>
              <a:lnSpc>
                <a:spcPct val="90000"/>
              </a:lnSpc>
            </a:pPr>
            <a:r>
              <a:rPr lang="en-GB" sz="3000" smtClean="0"/>
              <a:t>Plot the profile of selected case studies on a   graph so you can compare them at a glance-(relative to each other) and reveal the complex variation of impacts e.g. of Earthquakes</a:t>
            </a:r>
          </a:p>
          <a:p>
            <a:pPr>
              <a:lnSpc>
                <a:spcPct val="90000"/>
              </a:lnSpc>
            </a:pPr>
            <a:r>
              <a:rPr lang="en-GB" sz="3000" smtClean="0"/>
              <a:t>Magnitude</a:t>
            </a:r>
          </a:p>
          <a:p>
            <a:pPr>
              <a:lnSpc>
                <a:spcPct val="90000"/>
              </a:lnSpc>
            </a:pPr>
            <a:r>
              <a:rPr lang="en-GB" sz="3000" smtClean="0"/>
              <a:t>Speed of onset</a:t>
            </a:r>
          </a:p>
          <a:p>
            <a:pPr>
              <a:lnSpc>
                <a:spcPct val="90000"/>
              </a:lnSpc>
            </a:pPr>
            <a:r>
              <a:rPr lang="en-GB" sz="3000" smtClean="0"/>
              <a:t>Duration </a:t>
            </a:r>
          </a:p>
          <a:p>
            <a:pPr>
              <a:lnSpc>
                <a:spcPct val="90000"/>
              </a:lnSpc>
            </a:pPr>
            <a:r>
              <a:rPr lang="en-GB" sz="3000" smtClean="0"/>
              <a:t>Aerial extent</a:t>
            </a:r>
          </a:p>
          <a:p>
            <a:pPr>
              <a:lnSpc>
                <a:spcPct val="90000"/>
              </a:lnSpc>
            </a:pPr>
            <a:r>
              <a:rPr lang="en-GB" sz="3000" smtClean="0"/>
              <a:t>Frequency</a:t>
            </a:r>
          </a:p>
          <a:p>
            <a:pPr>
              <a:lnSpc>
                <a:spcPct val="90000"/>
              </a:lnSpc>
            </a:pPr>
            <a:r>
              <a:rPr lang="en-GB" sz="3000" smtClean="0"/>
              <a:t>Spatial predictability</a:t>
            </a:r>
          </a:p>
          <a:p>
            <a:pPr>
              <a:lnSpc>
                <a:spcPct val="90000"/>
              </a:lnSpc>
            </a:pPr>
            <a:endParaRPr lang="en-GB" sz="3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endParaRPr lang="en-GB" smtClean="0"/>
          </a:p>
        </p:txBody>
      </p:sp>
      <p:sp>
        <p:nvSpPr>
          <p:cNvPr id="29699" name="Rectangle 3"/>
          <p:cNvSpPr>
            <a:spLocks noGrp="1"/>
          </p:cNvSpPr>
          <p:nvPr>
            <p:ph type="body" idx="1"/>
          </p:nvPr>
        </p:nvSpPr>
        <p:spPr/>
        <p:txBody>
          <a:bodyPr/>
          <a:lstStyle/>
          <a:p>
            <a:endParaRPr lang="en-GB" smtClean="0"/>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333BB6D-18BA-4D32-B2FC-F17203A2A44D}" type="slidenum">
              <a:rPr lang="en-GB" sz="1200">
                <a:solidFill>
                  <a:schemeClr val="tx1">
                    <a:tint val="75000"/>
                  </a:schemeClr>
                </a:solidFill>
                <a:latin typeface="+mn-lt"/>
              </a:rPr>
              <a:pPr algn="r" fontAlgn="auto">
                <a:spcBef>
                  <a:spcPts val="0"/>
                </a:spcBef>
                <a:spcAft>
                  <a:spcPts val="0"/>
                </a:spcAft>
                <a:defRPr/>
              </a:pPr>
              <a:t>7</a:t>
            </a:fld>
            <a:endParaRPr lang="en-GB" sz="1200">
              <a:solidFill>
                <a:schemeClr val="tx1">
                  <a:tint val="75000"/>
                </a:schemeClr>
              </a:solidFill>
              <a:latin typeface="+mn-lt"/>
            </a:endParaRPr>
          </a:p>
        </p:txBody>
      </p:sp>
      <p:sp>
        <p:nvSpPr>
          <p:cNvPr id="29701" name="Rectangle 2"/>
          <p:cNvSpPr>
            <a:spLocks noChangeArrowheads="1"/>
          </p:cNvSpPr>
          <p:nvPr/>
        </p:nvSpPr>
        <p:spPr bwMode="auto">
          <a:xfrm>
            <a:off x="285750" y="214313"/>
            <a:ext cx="8643938" cy="369887"/>
          </a:xfrm>
          <a:prstGeom prst="rect">
            <a:avLst/>
          </a:prstGeom>
          <a:noFill/>
          <a:ln w="9525">
            <a:noFill/>
            <a:miter lim="800000"/>
            <a:headEnd/>
            <a:tailEnd/>
          </a:ln>
        </p:spPr>
        <p:txBody>
          <a:bodyPr>
            <a:spAutoFit/>
          </a:bodyPr>
          <a:lstStyle/>
          <a:p>
            <a:r>
              <a:rPr lang="en-US">
                <a:solidFill>
                  <a:srgbClr val="0000FF"/>
                </a:solidFill>
                <a:latin typeface="Calibri" pitchFamily="34" charset="0"/>
              </a:rPr>
              <a:t>1.2 Event profile of hazards, including frequency, magnitude, duration and areal extent.</a:t>
            </a:r>
          </a:p>
        </p:txBody>
      </p:sp>
      <p:pic>
        <p:nvPicPr>
          <p:cNvPr id="29702" name="Picture 2" descr="http://www.fs.vsb.cz/akce/1999/icee99/Proceedings/Images/return.gif">
            <a:hlinkClick r:id="rId2" action="ppaction://hlinksldjump"/>
          </p:cNvPr>
          <p:cNvPicPr>
            <a:picLocks noChangeAspect="1" noChangeArrowheads="1"/>
          </p:cNvPicPr>
          <p:nvPr/>
        </p:nvPicPr>
        <p:blipFill>
          <a:blip r:embed="rId3"/>
          <a:srcRect/>
          <a:stretch>
            <a:fillRect/>
          </a:stretch>
        </p:blipFill>
        <p:spPr bwMode="auto">
          <a:xfrm>
            <a:off x="428625" y="5643563"/>
            <a:ext cx="485775" cy="523875"/>
          </a:xfrm>
          <a:prstGeom prst="rect">
            <a:avLst/>
          </a:prstGeom>
          <a:noFill/>
          <a:ln w="9525">
            <a:noFill/>
            <a:miter lim="800000"/>
            <a:headEnd/>
            <a:tailEnd/>
          </a:ln>
        </p:spPr>
      </p:pic>
      <p:sp>
        <p:nvSpPr>
          <p:cNvPr id="5" name="Content Placeholder 2"/>
          <p:cNvSpPr txBox="1">
            <a:spLocks/>
          </p:cNvSpPr>
          <p:nvPr/>
        </p:nvSpPr>
        <p:spPr>
          <a:xfrm>
            <a:off x="285750" y="785813"/>
            <a:ext cx="2185988" cy="3714750"/>
          </a:xfrm>
          <a:prstGeom prst="rect">
            <a:avLst/>
          </a:prstGeom>
        </p:spPr>
        <p:txBody>
          <a:bodyPr>
            <a:normAutofit fontScale="77500" lnSpcReduction="20000"/>
          </a:bodyPr>
          <a:lstStyle/>
          <a:p>
            <a:pPr marL="342900" indent="-342900" fontAlgn="auto">
              <a:spcBef>
                <a:spcPct val="20000"/>
              </a:spcBef>
              <a:spcAft>
                <a:spcPts val="0"/>
              </a:spcAft>
              <a:buFont typeface="Arial" pitchFamily="34" charset="0"/>
              <a:buChar char="•"/>
              <a:defRPr/>
            </a:pPr>
            <a:r>
              <a:rPr lang="en-GB" sz="2000" dirty="0">
                <a:latin typeface="+mn-lt"/>
              </a:rPr>
              <a:t>Not all tectonic hazards are the same</a:t>
            </a:r>
          </a:p>
          <a:p>
            <a:pPr marL="342900" indent="-342900" fontAlgn="auto">
              <a:spcBef>
                <a:spcPct val="20000"/>
              </a:spcBef>
              <a:spcAft>
                <a:spcPts val="0"/>
              </a:spcAft>
              <a:buFont typeface="Arial" pitchFamily="34" charset="0"/>
              <a:buChar char="•"/>
              <a:defRPr/>
            </a:pPr>
            <a:r>
              <a:rPr lang="en-GB" sz="2000" dirty="0">
                <a:latin typeface="+mn-lt"/>
              </a:rPr>
              <a:t>Event profiles are a common way of comparing different hazards</a:t>
            </a:r>
          </a:p>
          <a:p>
            <a:pPr marL="342900" indent="-342900" fontAlgn="auto">
              <a:spcBef>
                <a:spcPct val="20000"/>
              </a:spcBef>
              <a:spcAft>
                <a:spcPts val="0"/>
              </a:spcAft>
              <a:buFont typeface="Arial" pitchFamily="34" charset="0"/>
              <a:buChar char="•"/>
              <a:defRPr/>
            </a:pPr>
            <a:r>
              <a:rPr lang="en-GB" sz="2000" dirty="0">
                <a:latin typeface="+mn-lt"/>
              </a:rPr>
              <a:t>In this example the </a:t>
            </a:r>
            <a:r>
              <a:rPr lang="en-GB" sz="2000" dirty="0">
                <a:solidFill>
                  <a:srgbClr val="FF0000"/>
                </a:solidFill>
                <a:latin typeface="+mn-lt"/>
              </a:rPr>
              <a:t>2004 Asian Tsunami </a:t>
            </a:r>
            <a:r>
              <a:rPr lang="en-GB" sz="2000" dirty="0">
                <a:latin typeface="+mn-lt"/>
              </a:rPr>
              <a:t>and ongoing eruption of </a:t>
            </a:r>
            <a:r>
              <a:rPr lang="en-GB" sz="2000" dirty="0">
                <a:solidFill>
                  <a:srgbClr val="3AB1FF"/>
                </a:solidFill>
                <a:latin typeface="+mn-lt"/>
              </a:rPr>
              <a:t>Kilauea on Hawaii </a:t>
            </a:r>
            <a:r>
              <a:rPr lang="en-GB" sz="2000" dirty="0">
                <a:latin typeface="+mn-lt"/>
              </a:rPr>
              <a:t>are compared </a:t>
            </a:r>
          </a:p>
          <a:p>
            <a:pPr marL="342900" indent="-342900" fontAlgn="auto">
              <a:spcBef>
                <a:spcPct val="20000"/>
              </a:spcBef>
              <a:spcAft>
                <a:spcPts val="0"/>
              </a:spcAft>
              <a:buFont typeface="Arial" pitchFamily="34" charset="0"/>
              <a:buChar char="•"/>
              <a:defRPr/>
            </a:pPr>
            <a:r>
              <a:rPr lang="en-GB" sz="2000" dirty="0">
                <a:latin typeface="+mn-lt"/>
              </a:rPr>
              <a:t>Hazard profiles can be drawn for any event.</a:t>
            </a:r>
            <a:endParaRPr lang="en-US" sz="2000" dirty="0">
              <a:latin typeface="+mn-lt"/>
            </a:endParaRPr>
          </a:p>
        </p:txBody>
      </p:sp>
      <p:pic>
        <p:nvPicPr>
          <p:cNvPr id="29704" name="Picture 2"/>
          <p:cNvPicPr>
            <a:picLocks noChangeAspect="1" noChangeArrowheads="1"/>
          </p:cNvPicPr>
          <p:nvPr/>
        </p:nvPicPr>
        <p:blipFill>
          <a:blip r:embed="rId4"/>
          <a:srcRect/>
          <a:stretch>
            <a:fillRect/>
          </a:stretch>
        </p:blipFill>
        <p:spPr bwMode="auto">
          <a:xfrm>
            <a:off x="2643188" y="714375"/>
            <a:ext cx="6240462" cy="3079750"/>
          </a:xfrm>
          <a:prstGeom prst="rect">
            <a:avLst/>
          </a:prstGeom>
          <a:noFill/>
          <a:ln w="9525">
            <a:noFill/>
            <a:miter lim="800000"/>
            <a:headEnd/>
            <a:tailEnd/>
          </a:ln>
        </p:spPr>
      </p:pic>
      <p:sp>
        <p:nvSpPr>
          <p:cNvPr id="29705" name="TextBox 6"/>
          <p:cNvSpPr txBox="1">
            <a:spLocks noChangeArrowheads="1"/>
          </p:cNvSpPr>
          <p:nvPr/>
        </p:nvSpPr>
        <p:spPr bwMode="auto">
          <a:xfrm>
            <a:off x="1428750" y="4071938"/>
            <a:ext cx="6143625" cy="400050"/>
          </a:xfrm>
          <a:prstGeom prst="rect">
            <a:avLst/>
          </a:prstGeom>
          <a:noFill/>
          <a:ln w="9525">
            <a:noFill/>
            <a:miter lim="800000"/>
            <a:headEnd/>
            <a:tailEnd/>
          </a:ln>
        </p:spPr>
        <p:txBody>
          <a:bodyPr>
            <a:spAutoFit/>
          </a:bodyPr>
          <a:lstStyle/>
          <a:p>
            <a:r>
              <a:rPr lang="en-GB" sz="2000">
                <a:latin typeface="Calibri" pitchFamily="34" charset="0"/>
              </a:rPr>
              <a:t>The nature of the hazard creates the </a:t>
            </a:r>
            <a:r>
              <a:rPr lang="en-GB" sz="2000" b="1">
                <a:solidFill>
                  <a:srgbClr val="0000FF"/>
                </a:solidFill>
                <a:latin typeface="Calibri" pitchFamily="34" charset="0"/>
              </a:rPr>
              <a:t>level of challenge</a:t>
            </a:r>
          </a:p>
        </p:txBody>
      </p:sp>
      <p:sp>
        <p:nvSpPr>
          <p:cNvPr id="29706" name="TextBox 7"/>
          <p:cNvSpPr txBox="1">
            <a:spLocks noChangeArrowheads="1"/>
          </p:cNvSpPr>
          <p:nvPr/>
        </p:nvSpPr>
        <p:spPr bwMode="auto">
          <a:xfrm>
            <a:off x="1000125" y="4643438"/>
            <a:ext cx="7858125" cy="646112"/>
          </a:xfrm>
          <a:prstGeom prst="rect">
            <a:avLst/>
          </a:prstGeom>
          <a:noFill/>
          <a:ln w="9525">
            <a:noFill/>
            <a:miter lim="800000"/>
            <a:headEnd/>
            <a:tailEnd/>
          </a:ln>
        </p:spPr>
        <p:txBody>
          <a:bodyPr>
            <a:spAutoFit/>
          </a:bodyPr>
          <a:lstStyle/>
          <a:p>
            <a:r>
              <a:rPr lang="en-GB">
                <a:latin typeface="Calibri" pitchFamily="34" charset="0"/>
              </a:rPr>
              <a:t>Refer to the event profiles you have drawn for your 6 detailed case studies. Draw event profiles so you can compare and contrast your examples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endParaRPr lang="en-GB" smtClean="0"/>
          </a:p>
        </p:txBody>
      </p:sp>
      <p:sp>
        <p:nvSpPr>
          <p:cNvPr id="31747" name="Rectangle 3"/>
          <p:cNvSpPr>
            <a:spLocks noGrp="1"/>
          </p:cNvSpPr>
          <p:nvPr>
            <p:ph type="body" idx="1"/>
          </p:nvPr>
        </p:nvSpPr>
        <p:spPr/>
        <p:txBody>
          <a:bodyPr/>
          <a:lstStyle/>
          <a:p>
            <a:endParaRPr lang="en-GB" smtClean="0"/>
          </a:p>
        </p:txBody>
      </p:sp>
      <p:graphicFrame>
        <p:nvGraphicFramePr>
          <p:cNvPr id="5" name="Content Placeholder 5"/>
          <p:cNvGraphicFramePr>
            <a:graphicFrameLocks/>
          </p:cNvGraphicFramePr>
          <p:nvPr/>
        </p:nvGraphicFramePr>
        <p:xfrm>
          <a:off x="5214942" y="857232"/>
          <a:ext cx="3673471"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2EE3B29-D3E5-4C63-8BB3-9EAC3ACDE800}" type="slidenum">
              <a:rPr lang="en-GB" sz="1200">
                <a:solidFill>
                  <a:schemeClr val="tx1">
                    <a:tint val="75000"/>
                  </a:schemeClr>
                </a:solidFill>
                <a:latin typeface="+mn-lt"/>
              </a:rPr>
              <a:pPr algn="r" fontAlgn="auto">
                <a:spcBef>
                  <a:spcPts val="0"/>
                </a:spcBef>
                <a:spcAft>
                  <a:spcPts val="0"/>
                </a:spcAft>
                <a:defRPr/>
              </a:pPr>
              <a:t>8</a:t>
            </a:fld>
            <a:endParaRPr lang="en-GB" sz="1200">
              <a:solidFill>
                <a:schemeClr val="tx1">
                  <a:tint val="75000"/>
                </a:schemeClr>
              </a:solidFill>
              <a:latin typeface="+mn-lt"/>
            </a:endParaRPr>
          </a:p>
        </p:txBody>
      </p:sp>
      <p:sp>
        <p:nvSpPr>
          <p:cNvPr id="31750" name="Rectangle 2"/>
          <p:cNvSpPr>
            <a:spLocks noChangeArrowheads="1"/>
          </p:cNvSpPr>
          <p:nvPr/>
        </p:nvSpPr>
        <p:spPr bwMode="auto">
          <a:xfrm>
            <a:off x="214313" y="214313"/>
            <a:ext cx="8643937" cy="646112"/>
          </a:xfrm>
          <a:prstGeom prst="rect">
            <a:avLst/>
          </a:prstGeom>
          <a:noFill/>
          <a:ln w="9525">
            <a:noFill/>
            <a:miter lim="800000"/>
            <a:headEnd/>
            <a:tailEnd/>
          </a:ln>
        </p:spPr>
        <p:txBody>
          <a:bodyPr>
            <a:spAutoFit/>
          </a:bodyPr>
          <a:lstStyle/>
          <a:p>
            <a:r>
              <a:rPr lang="en-US" sz="2000" b="1">
                <a:solidFill>
                  <a:srgbClr val="0000FF"/>
                </a:solidFill>
                <a:latin typeface="Calibri" pitchFamily="34" charset="0"/>
              </a:rPr>
              <a:t>4.1 </a:t>
            </a:r>
            <a:r>
              <a:rPr lang="en-US" sz="1600">
                <a:solidFill>
                  <a:srgbClr val="0000FF"/>
                </a:solidFill>
                <a:latin typeface="Calibri" pitchFamily="34" charset="0"/>
              </a:rPr>
              <a:t>The varying approaches of individuals and governments to coping with tectonic hazards in countries at different stages of development.</a:t>
            </a:r>
          </a:p>
        </p:txBody>
      </p:sp>
      <p:pic>
        <p:nvPicPr>
          <p:cNvPr id="31751" name="Picture 3" descr="http://www.fs.vsb.cz/akce/1999/icee99/Proceedings/Images/return.gif">
            <a:hlinkClick r:id="rId6" action="ppaction://hlinksldjump"/>
          </p:cNvPr>
          <p:cNvPicPr>
            <a:picLocks noChangeAspect="1" noChangeArrowheads="1"/>
          </p:cNvPicPr>
          <p:nvPr/>
        </p:nvPicPr>
        <p:blipFill>
          <a:blip r:embed="rId7"/>
          <a:srcRect/>
          <a:stretch>
            <a:fillRect/>
          </a:stretch>
        </p:blipFill>
        <p:spPr bwMode="auto">
          <a:xfrm>
            <a:off x="1285875" y="6072188"/>
            <a:ext cx="485775" cy="523875"/>
          </a:xfrm>
          <a:prstGeom prst="rect">
            <a:avLst/>
          </a:prstGeom>
          <a:noFill/>
          <a:ln w="9525">
            <a:noFill/>
            <a:miter lim="800000"/>
            <a:headEnd/>
            <a:tailEnd/>
          </a:ln>
        </p:spPr>
      </p:pic>
      <p:sp>
        <p:nvSpPr>
          <p:cNvPr id="31752" name="Rectangle 5"/>
          <p:cNvSpPr>
            <a:spLocks noChangeArrowheads="1"/>
          </p:cNvSpPr>
          <p:nvPr/>
        </p:nvSpPr>
        <p:spPr bwMode="auto">
          <a:xfrm>
            <a:off x="214313" y="1143000"/>
            <a:ext cx="4572000" cy="2246313"/>
          </a:xfrm>
          <a:prstGeom prst="rect">
            <a:avLst/>
          </a:prstGeom>
          <a:noFill/>
          <a:ln w="9525">
            <a:noFill/>
            <a:miter lim="800000"/>
            <a:headEnd/>
            <a:tailEnd/>
          </a:ln>
        </p:spPr>
        <p:txBody>
          <a:bodyPr>
            <a:spAutoFit/>
          </a:bodyPr>
          <a:lstStyle/>
          <a:p>
            <a:r>
              <a:rPr lang="en-GB" sz="1400">
                <a:latin typeface="Calibri" pitchFamily="34" charset="0"/>
              </a:rPr>
              <a:t>People cope with natural hazards in very different ways</a:t>
            </a:r>
          </a:p>
          <a:p>
            <a:endParaRPr lang="en-GB" sz="1400">
              <a:latin typeface="Calibri" pitchFamily="34" charset="0"/>
            </a:endParaRPr>
          </a:p>
          <a:p>
            <a:r>
              <a:rPr lang="en-GB" sz="1400">
                <a:latin typeface="Calibri" pitchFamily="34" charset="0"/>
              </a:rPr>
              <a:t>The chosen ways are often related to wealth  and access to technology</a:t>
            </a:r>
          </a:p>
          <a:p>
            <a:endParaRPr lang="en-GB" sz="1400">
              <a:latin typeface="Calibri" pitchFamily="34" charset="0"/>
            </a:endParaRPr>
          </a:p>
          <a:p>
            <a:r>
              <a:rPr lang="en-GB" sz="1400">
                <a:latin typeface="Calibri" pitchFamily="34" charset="0"/>
              </a:rPr>
              <a:t>Humans do have a capacity to ignore or seriously underestimate risk, even when it seems obvious to others</a:t>
            </a:r>
          </a:p>
          <a:p>
            <a:endParaRPr lang="en-GB" sz="1400">
              <a:latin typeface="Calibri" pitchFamily="34" charset="0"/>
            </a:endParaRPr>
          </a:p>
          <a:p>
            <a:r>
              <a:rPr lang="en-GB" sz="1400">
                <a:latin typeface="Calibri" pitchFamily="34" charset="0"/>
              </a:rPr>
              <a:t>Often it may seem obvious that people should move out of harms way, but in reality this may be impossible.</a:t>
            </a:r>
          </a:p>
        </p:txBody>
      </p:sp>
      <p:pic>
        <p:nvPicPr>
          <p:cNvPr id="31753" name="Picture 1" descr="G:\TECTONIC HAZARDS 330\5 response\4.1 Spectrum of approaches\management cycle.jpg"/>
          <p:cNvPicPr>
            <a:picLocks noChangeAspect="1" noChangeArrowheads="1"/>
          </p:cNvPicPr>
          <p:nvPr/>
        </p:nvPicPr>
        <p:blipFill>
          <a:blip r:embed="rId8"/>
          <a:srcRect/>
          <a:stretch>
            <a:fillRect/>
          </a:stretch>
        </p:blipFill>
        <p:spPr bwMode="auto">
          <a:xfrm>
            <a:off x="285750" y="3357563"/>
            <a:ext cx="2227263"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GB" sz="4000" smtClean="0"/>
              <a:t>Who are the Key players?  Remember to demonstrate understanding of range of Scales</a:t>
            </a:r>
          </a:p>
        </p:txBody>
      </p:sp>
      <p:sp>
        <p:nvSpPr>
          <p:cNvPr id="32771" name="Rectangle 3"/>
          <p:cNvSpPr>
            <a:spLocks noGrp="1"/>
          </p:cNvSpPr>
          <p:nvPr>
            <p:ph type="body" idx="1"/>
          </p:nvPr>
        </p:nvSpPr>
        <p:spPr/>
        <p:txBody>
          <a:bodyPr/>
          <a:lstStyle/>
          <a:p>
            <a:r>
              <a:rPr lang="en-GB" sz="2800" smtClean="0"/>
              <a:t>Local communities</a:t>
            </a:r>
          </a:p>
          <a:p>
            <a:r>
              <a:rPr lang="en-GB" sz="2800" smtClean="0"/>
              <a:t>Regional bodies/authorities- US state emergency services</a:t>
            </a:r>
          </a:p>
          <a:p>
            <a:r>
              <a:rPr lang="en-GB" sz="2800" smtClean="0"/>
              <a:t>National agencies eg USGS/ FEMA</a:t>
            </a:r>
          </a:p>
          <a:p>
            <a:r>
              <a:rPr lang="en-GB" sz="2800" smtClean="0"/>
              <a:t>N. G.O.’s</a:t>
            </a:r>
          </a:p>
          <a:p>
            <a:r>
              <a:rPr lang="en-GB" sz="2800" smtClean="0"/>
              <a:t>DEC-disasters and emergency committee</a:t>
            </a:r>
          </a:p>
          <a:p>
            <a:r>
              <a:rPr lang="en-GB" sz="2800" smtClean="0"/>
              <a:t>Global regions eg Central American scientific community</a:t>
            </a:r>
          </a:p>
          <a:p>
            <a:r>
              <a:rPr lang="en-GB" sz="2800" smtClean="0"/>
              <a:t>UN / International scientific bodies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918</Words>
  <Application>Microsoft Office PowerPoint</Application>
  <PresentationFormat>On-screen Show (4:3)</PresentationFormat>
  <Paragraphs>93</Paragraphs>
  <Slides>20</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20</vt:i4>
      </vt:variant>
    </vt:vector>
  </HeadingPairs>
  <TitlesOfParts>
    <vt:vector size="23" baseType="lpstr">
      <vt:lpstr>Calibri</vt:lpstr>
      <vt:lpstr>Arial</vt:lpstr>
      <vt:lpstr>Office Theme</vt:lpstr>
      <vt:lpstr>Geog Research preparation</vt:lpstr>
      <vt:lpstr>Objectives</vt:lpstr>
      <vt:lpstr>Examiner’s feedback</vt:lpstr>
      <vt:lpstr>Great Case studies-Select with reason</vt:lpstr>
      <vt:lpstr>Slide 5</vt:lpstr>
      <vt:lpstr>Tectonic event profile</vt:lpstr>
      <vt:lpstr>Slide 7</vt:lpstr>
      <vt:lpstr>Slide 8</vt:lpstr>
      <vt:lpstr>Who are the Key players?  Remember to demonstrate understanding of range of Scales</vt:lpstr>
      <vt:lpstr>Central Focus?</vt:lpstr>
      <vt:lpstr>Models</vt:lpstr>
      <vt:lpstr> Put your case studies in groups....But is it as simple as MEDC/LEDC?</vt:lpstr>
      <vt:lpstr>Apply Dregg’s Model</vt:lpstr>
      <vt:lpstr>To Haiti</vt:lpstr>
      <vt:lpstr>Like this... Select info from Haiti case study</vt:lpstr>
      <vt:lpstr>Secondary impacts analysis-Wenchuan Earthquake 2008.</vt:lpstr>
      <vt:lpstr>Risk intolerance threshold... Apply to Montserrat</vt:lpstr>
      <vt:lpstr>Select &amp; Collect a range of (accurate) references ...Harvard system</vt:lpstr>
      <vt:lpstr>A grade: Success Criteria</vt:lpstr>
      <vt:lpstr>PLAN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dc:creator>
  <cp:lastModifiedBy>Jane Jones</cp:lastModifiedBy>
  <cp:revision>21</cp:revision>
  <dcterms:created xsi:type="dcterms:W3CDTF">2010-05-04T16:20:54Z</dcterms:created>
  <dcterms:modified xsi:type="dcterms:W3CDTF">2010-05-05T11:12:25Z</dcterms:modified>
</cp:coreProperties>
</file>