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00" autoAdjust="0"/>
    <p:restoredTop sz="94660"/>
  </p:normalViewPr>
  <p:slideViewPr>
    <p:cSldViewPr snapToGrid="0">
      <p:cViewPr varScale="1">
        <p:scale>
          <a:sx n="91" d="100"/>
          <a:sy n="91" d="100"/>
        </p:scale>
        <p:origin x="6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250842-22A2-4703-ACC0-4DBC9720D709}"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2266261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250842-22A2-4703-ACC0-4DBC9720D709}"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69786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250842-22A2-4703-ACC0-4DBC9720D709}"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27035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250842-22A2-4703-ACC0-4DBC9720D709}"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307834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250842-22A2-4703-ACC0-4DBC9720D709}"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181500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250842-22A2-4703-ACC0-4DBC9720D709}"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380273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250842-22A2-4703-ACC0-4DBC9720D709}" type="datetimeFigureOut">
              <a:rPr lang="en-GB" smtClean="0"/>
              <a:t>25/01/2021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376085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250842-22A2-4703-ACC0-4DBC9720D709}"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59195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50842-22A2-4703-ACC0-4DBC9720D709}" type="datetimeFigureOut">
              <a:rPr lang="en-GB" smtClean="0"/>
              <a:t>25/01/2021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29964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50842-22A2-4703-ACC0-4DBC9720D709}"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422170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50842-22A2-4703-ACC0-4DBC9720D709}"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2877BA-DA2C-40A9-94F6-463368E054E5}" type="slidenum">
              <a:rPr lang="en-GB" smtClean="0"/>
              <a:t>‹#›</a:t>
            </a:fld>
            <a:endParaRPr lang="en-GB"/>
          </a:p>
        </p:txBody>
      </p:sp>
    </p:spTree>
    <p:extLst>
      <p:ext uri="{BB962C8B-B14F-4D97-AF65-F5344CB8AC3E}">
        <p14:creationId xmlns:p14="http://schemas.microsoft.com/office/powerpoint/2010/main" val="3667104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50842-22A2-4703-ACC0-4DBC9720D709}" type="datetimeFigureOut">
              <a:rPr lang="en-GB" smtClean="0"/>
              <a:t>25/01/2021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877BA-DA2C-40A9-94F6-463368E054E5}" type="slidenum">
              <a:rPr lang="en-GB" smtClean="0"/>
              <a:t>‹#›</a:t>
            </a:fld>
            <a:endParaRPr lang="en-GB"/>
          </a:p>
        </p:txBody>
      </p:sp>
    </p:spTree>
    <p:extLst>
      <p:ext uri="{BB962C8B-B14F-4D97-AF65-F5344CB8AC3E}">
        <p14:creationId xmlns:p14="http://schemas.microsoft.com/office/powerpoint/2010/main" val="2332604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alm.com/" TargetMode="External"/><Relationship Id="rId2" Type="http://schemas.openxmlformats.org/officeDocument/2006/relationships/hyperlink" Target="https://www.headspace.com/"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hyperlink" Target="https://youngminds.org.uk/" TargetMode="External"/><Relationship Id="rId1" Type="http://schemas.openxmlformats.org/officeDocument/2006/relationships/slideLayout" Target="../slideLayouts/slideLayout2.xml"/><Relationship Id="rId5" Type="http://schemas.openxmlformats.org/officeDocument/2006/relationships/hyperlink" Target="https://www.barnardos.org.uk/what-we-do/services/vale-school-and-community-based-counselling-service/self-referral-form" TargetMode="External"/><Relationship Id="rId4" Type="http://schemas.openxmlformats.org/officeDocument/2006/relationships/hyperlink" Target="http://www.stepiau.org/covid-1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ccess Support – Alsager Community Support Cent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6633" y="2653817"/>
            <a:ext cx="4013551" cy="40135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953187" y="1054188"/>
            <a:ext cx="8490221" cy="5492864"/>
          </a:xfrm>
        </p:spPr>
        <p:txBody>
          <a:bodyPr>
            <a:normAutofit fontScale="90000"/>
          </a:bodyPr>
          <a:lstStyle/>
          <a:p>
            <a:r>
              <a:rPr lang="en-GB" sz="8900" b="1" dirty="0">
                <a:solidFill>
                  <a:schemeClr val="accent1">
                    <a:lumMod val="50000"/>
                  </a:schemeClr>
                </a:solidFill>
                <a:effectLst>
                  <a:outerShdw blurRad="38100" dist="38100" dir="2700000" algn="tl">
                    <a:srgbClr val="000000">
                      <a:alpha val="43137"/>
                    </a:srgbClr>
                  </a:outerShdw>
                </a:effectLst>
              </a:rPr>
              <a:t>Maintaining your </a:t>
            </a:r>
            <a:r>
              <a:rPr lang="en-GB" sz="8900" b="1" dirty="0" smtClean="0">
                <a:solidFill>
                  <a:schemeClr val="accent1">
                    <a:lumMod val="50000"/>
                  </a:schemeClr>
                </a:solidFill>
                <a:effectLst>
                  <a:outerShdw blurRad="38100" dist="38100" dir="2700000" algn="tl">
                    <a:srgbClr val="000000">
                      <a:alpha val="43137"/>
                    </a:srgbClr>
                  </a:outerShdw>
                </a:effectLst>
              </a:rPr>
              <a:t>emotional wellbeing</a:t>
            </a:r>
            <a:br>
              <a:rPr lang="en-GB" sz="8900" b="1" dirty="0" smtClean="0">
                <a:solidFill>
                  <a:schemeClr val="accent1">
                    <a:lumMod val="50000"/>
                  </a:schemeClr>
                </a:solidFill>
                <a:effectLst>
                  <a:outerShdw blurRad="38100" dist="38100" dir="2700000" algn="tl">
                    <a:srgbClr val="000000">
                      <a:alpha val="43137"/>
                    </a:srgbClr>
                  </a:outerShdw>
                </a:effectLst>
              </a:rPr>
            </a:br>
            <a:r>
              <a:rPr lang="en-GB" sz="8900" b="1" dirty="0" smtClean="0">
                <a:solidFill>
                  <a:schemeClr val="accent1">
                    <a:lumMod val="50000"/>
                  </a:schemeClr>
                </a:solidFill>
                <a:effectLst>
                  <a:outerShdw blurRad="38100" dist="38100" dir="2700000" algn="tl">
                    <a:srgbClr val="000000">
                      <a:alpha val="43137"/>
                    </a:srgbClr>
                  </a:outerShdw>
                </a:effectLst>
              </a:rPr>
              <a:t>&amp; </a:t>
            </a:r>
            <a:br>
              <a:rPr lang="en-GB" sz="8900" b="1" dirty="0" smtClean="0">
                <a:solidFill>
                  <a:schemeClr val="accent1">
                    <a:lumMod val="50000"/>
                  </a:schemeClr>
                </a:solidFill>
                <a:effectLst>
                  <a:outerShdw blurRad="38100" dist="38100" dir="2700000" algn="tl">
                    <a:srgbClr val="000000">
                      <a:alpha val="43137"/>
                    </a:srgbClr>
                  </a:outerShdw>
                </a:effectLst>
              </a:rPr>
            </a:br>
            <a:r>
              <a:rPr lang="en-GB" sz="8900" b="1" dirty="0" smtClean="0">
                <a:solidFill>
                  <a:schemeClr val="accent1">
                    <a:lumMod val="50000"/>
                  </a:schemeClr>
                </a:solidFill>
                <a:effectLst>
                  <a:outerShdw blurRad="38100" dist="38100" dir="2700000" algn="tl">
                    <a:srgbClr val="000000">
                      <a:alpha val="43137"/>
                    </a:srgbClr>
                  </a:outerShdw>
                </a:effectLst>
              </a:rPr>
              <a:t>how </a:t>
            </a:r>
            <a:r>
              <a:rPr lang="en-GB" sz="8900" b="1" dirty="0">
                <a:solidFill>
                  <a:schemeClr val="accent1">
                    <a:lumMod val="50000"/>
                  </a:schemeClr>
                </a:solidFill>
                <a:effectLst>
                  <a:outerShdw blurRad="38100" dist="38100" dir="2700000" algn="tl">
                    <a:srgbClr val="000000">
                      <a:alpha val="43137"/>
                    </a:srgbClr>
                  </a:outerShdw>
                </a:effectLst>
              </a:rPr>
              <a:t>to access </a:t>
            </a:r>
            <a:r>
              <a:rPr lang="en-GB" sz="8900" b="1" dirty="0" smtClean="0">
                <a:solidFill>
                  <a:schemeClr val="accent1">
                    <a:lumMod val="50000"/>
                  </a:schemeClr>
                </a:solidFill>
                <a:effectLst>
                  <a:outerShdw blurRad="38100" dist="38100" dir="2700000" algn="tl">
                    <a:srgbClr val="000000">
                      <a:alpha val="43137"/>
                    </a:srgbClr>
                  </a:outerShdw>
                </a:effectLst>
              </a:rPr>
              <a:t>support</a:t>
            </a:r>
            <a:endParaRPr lang="en-GB" b="1" dirty="0">
              <a:solidFill>
                <a:schemeClr val="accent1">
                  <a:lumMod val="50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stretch>
            <a:fillRect/>
          </a:stretch>
        </p:blipFill>
        <p:spPr>
          <a:xfrm>
            <a:off x="279328" y="3125156"/>
            <a:ext cx="2848881" cy="3070872"/>
          </a:xfrm>
          <a:prstGeom prst="rect">
            <a:avLst/>
          </a:prstGeom>
        </p:spPr>
      </p:pic>
    </p:spTree>
    <p:extLst>
      <p:ext uri="{BB962C8B-B14F-4D97-AF65-F5344CB8AC3E}">
        <p14:creationId xmlns:p14="http://schemas.microsoft.com/office/powerpoint/2010/main" val="3901302154"/>
      </p:ext>
    </p:extLst>
  </p:cSld>
  <p:clrMapOvr>
    <a:masterClrMapping/>
  </p:clrMapOvr>
  <mc:AlternateContent xmlns:mc="http://schemas.openxmlformats.org/markup-compatibility/2006" xmlns:p14="http://schemas.microsoft.com/office/powerpoint/2010/main">
    <mc:Choice Requires="p14">
      <p:transition spd="slow" p14:dur="2000" advTm="42141"/>
    </mc:Choice>
    <mc:Fallback xmlns="">
      <p:transition spd="slow" advTm="4214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767" y="145055"/>
            <a:ext cx="5712726" cy="2816510"/>
          </a:xfrm>
        </p:spPr>
        <p:txBody>
          <a:bodyPr>
            <a:normAutofit/>
          </a:bodyPr>
          <a:lstStyle/>
          <a:p>
            <a:pPr algn="ctr"/>
            <a:r>
              <a:rPr lang="en-GB" b="1" dirty="0" smtClean="0">
                <a:solidFill>
                  <a:schemeClr val="accent1">
                    <a:lumMod val="50000"/>
                  </a:schemeClr>
                </a:solidFill>
                <a:effectLst>
                  <a:outerShdw blurRad="38100" dist="38100" dir="2700000" algn="tl">
                    <a:srgbClr val="000000">
                      <a:alpha val="43137"/>
                    </a:srgbClr>
                  </a:outerShdw>
                </a:effectLst>
              </a:rPr>
              <a:t>Improve your emotional wellbeing during the coronavirus pandemic and beyond</a:t>
            </a:r>
            <a:endParaRPr lang="en-GB"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3431" y="3299584"/>
            <a:ext cx="11622206" cy="3346876"/>
          </a:xfrm>
        </p:spPr>
        <p:txBody>
          <a:bodyPr/>
          <a:lstStyle/>
          <a:p>
            <a:r>
              <a:rPr lang="en-GB" dirty="0" smtClean="0"/>
              <a:t>During </a:t>
            </a:r>
            <a:r>
              <a:rPr lang="en-GB" dirty="0"/>
              <a:t>this second lockdown, lots of young people have been struggling with being stuck inside </a:t>
            </a:r>
            <a:r>
              <a:rPr lang="en-GB" dirty="0" smtClean="0"/>
              <a:t>again</a:t>
            </a:r>
          </a:p>
          <a:p>
            <a:r>
              <a:rPr lang="en-GB" dirty="0"/>
              <a:t>A</a:t>
            </a:r>
            <a:r>
              <a:rPr lang="en-GB" dirty="0" smtClean="0"/>
              <a:t>way </a:t>
            </a:r>
            <a:r>
              <a:rPr lang="en-GB" dirty="0"/>
              <a:t>from </a:t>
            </a:r>
            <a:r>
              <a:rPr lang="en-GB" b="1" dirty="0">
                <a:solidFill>
                  <a:schemeClr val="accent1">
                    <a:lumMod val="50000"/>
                  </a:schemeClr>
                </a:solidFill>
              </a:rPr>
              <a:t>friends</a:t>
            </a:r>
            <a:r>
              <a:rPr lang="en-GB" dirty="0"/>
              <a:t> and </a:t>
            </a:r>
            <a:r>
              <a:rPr lang="en-GB" b="1" dirty="0" smtClean="0">
                <a:solidFill>
                  <a:schemeClr val="accent1">
                    <a:lumMod val="50000"/>
                  </a:schemeClr>
                </a:solidFill>
              </a:rPr>
              <a:t>family</a:t>
            </a:r>
          </a:p>
          <a:p>
            <a:r>
              <a:rPr lang="en-GB" dirty="0" smtClean="0"/>
              <a:t>Worried </a:t>
            </a:r>
            <a:r>
              <a:rPr lang="en-GB" dirty="0"/>
              <a:t>for their </a:t>
            </a:r>
            <a:r>
              <a:rPr lang="en-GB" b="1" dirty="0">
                <a:solidFill>
                  <a:schemeClr val="accent1">
                    <a:lumMod val="50000"/>
                  </a:schemeClr>
                </a:solidFill>
              </a:rPr>
              <a:t>physical </a:t>
            </a:r>
            <a:r>
              <a:rPr lang="en-GB" b="1" dirty="0" smtClean="0">
                <a:solidFill>
                  <a:schemeClr val="accent1">
                    <a:lumMod val="50000"/>
                  </a:schemeClr>
                </a:solidFill>
              </a:rPr>
              <a:t>health</a:t>
            </a:r>
          </a:p>
          <a:p>
            <a:r>
              <a:rPr lang="en-GB" dirty="0" smtClean="0"/>
              <a:t>Worried for </a:t>
            </a:r>
            <a:r>
              <a:rPr lang="en-GB" dirty="0"/>
              <a:t>the health of their family and friends </a:t>
            </a:r>
            <a:endParaRPr lang="en-GB" dirty="0" smtClean="0"/>
          </a:p>
          <a:p>
            <a:r>
              <a:rPr lang="en-GB" dirty="0" smtClean="0"/>
              <a:t>If </a:t>
            </a:r>
            <a:r>
              <a:rPr lang="en-GB" dirty="0"/>
              <a:t>this is how you are feeling, one thing that may help during this pandemic is to </a:t>
            </a:r>
            <a:r>
              <a:rPr lang="en-GB" b="1" dirty="0">
                <a:solidFill>
                  <a:schemeClr val="accent1">
                    <a:lumMod val="50000"/>
                  </a:schemeClr>
                </a:solidFill>
              </a:rPr>
              <a:t>practise positive </a:t>
            </a:r>
            <a:r>
              <a:rPr lang="en-GB" b="1" dirty="0" smtClean="0">
                <a:solidFill>
                  <a:schemeClr val="accent1">
                    <a:lumMod val="50000"/>
                  </a:schemeClr>
                </a:solidFill>
              </a:rPr>
              <a:t>psychology</a:t>
            </a:r>
            <a:r>
              <a:rPr lang="en-GB" dirty="0"/>
              <a:t> </a:t>
            </a:r>
          </a:p>
          <a:p>
            <a:endParaRPr lang="en-GB" dirty="0"/>
          </a:p>
        </p:txBody>
      </p:sp>
      <p:pic>
        <p:nvPicPr>
          <p:cNvPr id="5122" name="Picture 2" descr="Steps toward good mental health - SAFETY4S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2620" y="145054"/>
            <a:ext cx="5633018" cy="2816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284003"/>
      </p:ext>
    </p:extLst>
  </p:cSld>
  <p:clrMapOvr>
    <a:masterClrMapping/>
  </p:clrMapOvr>
  <mc:AlternateContent xmlns:mc="http://schemas.openxmlformats.org/markup-compatibility/2006" xmlns:p14="http://schemas.microsoft.com/office/powerpoint/2010/main">
    <mc:Choice Requires="p14">
      <p:transition spd="slow" p14:dur="2000" advTm="43172"/>
    </mc:Choice>
    <mc:Fallback xmlns="">
      <p:transition spd="slow" advTm="4317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s://www.fenews.co.uk/images/cache/a82c29594567faf59168cb24b5c72ea8_w750_h570_c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387" y="209051"/>
            <a:ext cx="8434357" cy="6410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42512"/>
      </p:ext>
    </p:extLst>
  </p:cSld>
  <p:clrMapOvr>
    <a:masterClrMapping/>
  </p:clrMapOvr>
  <mc:AlternateContent xmlns:mc="http://schemas.openxmlformats.org/markup-compatibility/2006" xmlns:p14="http://schemas.microsoft.com/office/powerpoint/2010/main">
    <mc:Choice Requires="p14">
      <p:transition spd="slow" p14:dur="2000" advTm="91694"/>
    </mc:Choice>
    <mc:Fallback xmlns="">
      <p:transition spd="slow" advTm="9169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49" y="228647"/>
            <a:ext cx="10515600" cy="1325563"/>
          </a:xfrm>
        </p:spPr>
        <p:txBody>
          <a:bodyPr>
            <a:normAutofit/>
          </a:bodyPr>
          <a:lstStyle/>
          <a:p>
            <a:r>
              <a:rPr lang="en-GB" sz="4000" b="1" dirty="0" smtClean="0">
                <a:solidFill>
                  <a:schemeClr val="accent1">
                    <a:lumMod val="50000"/>
                  </a:schemeClr>
                </a:solidFill>
                <a:effectLst>
                  <a:outerShdw blurRad="38100" dist="38100" dir="2700000" algn="tl">
                    <a:srgbClr val="000000">
                      <a:alpha val="43137"/>
                    </a:srgbClr>
                  </a:outerShdw>
                </a:effectLst>
              </a:rPr>
              <a:t>Gratitude &amp; Perspective</a:t>
            </a:r>
            <a:endParaRPr lang="en-GB" sz="4000"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3773" y="1388896"/>
            <a:ext cx="5227093" cy="5025551"/>
          </a:xfrm>
        </p:spPr>
        <p:txBody>
          <a:bodyPr>
            <a:normAutofit/>
          </a:bodyPr>
          <a:lstStyle/>
          <a:p>
            <a:r>
              <a:rPr lang="en-GB" dirty="0" smtClean="0"/>
              <a:t>Practising </a:t>
            </a:r>
            <a:r>
              <a:rPr lang="en-GB" dirty="0"/>
              <a:t>gratitude is not just a case of having a positive view of life, but a way of putting life into </a:t>
            </a:r>
            <a:r>
              <a:rPr lang="en-GB" dirty="0" smtClean="0"/>
              <a:t>perspective </a:t>
            </a:r>
            <a:endParaRPr lang="en-GB" dirty="0" smtClean="0"/>
          </a:p>
          <a:p>
            <a:r>
              <a:rPr lang="en-GB" dirty="0" smtClean="0"/>
              <a:t>By </a:t>
            </a:r>
            <a:r>
              <a:rPr lang="en-GB" dirty="0"/>
              <a:t>thinking of what we are grateful for, it helps to shift our perspective from negative to </a:t>
            </a:r>
            <a:r>
              <a:rPr lang="en-GB" dirty="0" smtClean="0"/>
              <a:t>positive</a:t>
            </a:r>
            <a:endParaRPr lang="en-GB" dirty="0" smtClean="0"/>
          </a:p>
          <a:p>
            <a:pPr>
              <a:buFont typeface="Wingdings" panose="05000000000000000000" pitchFamily="2" charset="2"/>
              <a:buChar char="ü"/>
            </a:pPr>
            <a:r>
              <a:rPr lang="en-GB" dirty="0" smtClean="0"/>
              <a:t>improved sleep</a:t>
            </a:r>
          </a:p>
          <a:p>
            <a:pPr>
              <a:buFont typeface="Wingdings" panose="05000000000000000000" pitchFamily="2" charset="2"/>
              <a:buChar char="ü"/>
            </a:pPr>
            <a:r>
              <a:rPr lang="en-GB" dirty="0" smtClean="0"/>
              <a:t>more enjoyment </a:t>
            </a:r>
          </a:p>
          <a:p>
            <a:pPr>
              <a:buFont typeface="Wingdings" panose="05000000000000000000" pitchFamily="2" charset="2"/>
              <a:buChar char="ü"/>
            </a:pPr>
            <a:r>
              <a:rPr lang="en-GB" dirty="0" smtClean="0"/>
              <a:t>more body </a:t>
            </a:r>
            <a:r>
              <a:rPr lang="en-GB" dirty="0" smtClean="0"/>
              <a:t>satisfaction </a:t>
            </a:r>
            <a:endParaRPr lang="en-GB" dirty="0" smtClean="0"/>
          </a:p>
          <a:p>
            <a:endParaRPr lang="en-GB" dirty="0"/>
          </a:p>
        </p:txBody>
      </p:sp>
      <p:pic>
        <p:nvPicPr>
          <p:cNvPr id="4100" name="Picture 4" descr="Seven Ways to Cultivate Gratitude — Mindsoother Therapy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1032" y="365125"/>
            <a:ext cx="6191250" cy="619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788122"/>
      </p:ext>
    </p:extLst>
  </p:cSld>
  <p:clrMapOvr>
    <a:masterClrMapping/>
  </p:clrMapOvr>
  <mc:AlternateContent xmlns:mc="http://schemas.openxmlformats.org/markup-compatibility/2006" xmlns:p14="http://schemas.microsoft.com/office/powerpoint/2010/main">
    <mc:Choice Requires="p14">
      <p:transition spd="slow" p14:dur="2000" advTm="63762"/>
    </mc:Choice>
    <mc:Fallback xmlns="">
      <p:transition spd="slow" advTm="6376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126705" cy="717717"/>
          </a:xfrm>
        </p:spPr>
        <p:txBody>
          <a:bodyPr/>
          <a:lstStyle/>
          <a:p>
            <a:r>
              <a:rPr lang="en-GB" b="1" dirty="0" smtClean="0">
                <a:solidFill>
                  <a:schemeClr val="accent1">
                    <a:lumMod val="50000"/>
                  </a:schemeClr>
                </a:solidFill>
                <a:effectLst>
                  <a:outerShdw blurRad="38100" dist="38100" dir="2700000" algn="tl">
                    <a:srgbClr val="000000">
                      <a:alpha val="43137"/>
                    </a:srgbClr>
                  </a:outerShdw>
                </a:effectLst>
              </a:rPr>
              <a:t>Gratitude diaries or Jar</a:t>
            </a:r>
            <a:endParaRPr lang="en-GB"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0948" y="1323474"/>
            <a:ext cx="6978315" cy="5173579"/>
          </a:xfrm>
        </p:spPr>
        <p:txBody>
          <a:bodyPr>
            <a:normAutofit/>
          </a:bodyPr>
          <a:lstStyle/>
          <a:p>
            <a:r>
              <a:rPr lang="en-GB" dirty="0" smtClean="0"/>
              <a:t>A great </a:t>
            </a:r>
            <a:r>
              <a:rPr lang="en-GB" dirty="0"/>
              <a:t>way to incorporate gratitude into your daily </a:t>
            </a:r>
            <a:r>
              <a:rPr lang="en-GB" dirty="0" smtClean="0"/>
              <a:t>routine</a:t>
            </a:r>
          </a:p>
          <a:p>
            <a:r>
              <a:rPr lang="en-GB" dirty="0" smtClean="0"/>
              <a:t>It </a:t>
            </a:r>
            <a:r>
              <a:rPr lang="en-GB" dirty="0"/>
              <a:t>is good to fill in your gratitude diary at </a:t>
            </a:r>
            <a:r>
              <a:rPr lang="en-GB" dirty="0" smtClean="0"/>
              <a:t>night - </a:t>
            </a:r>
            <a:r>
              <a:rPr lang="en-GB" dirty="0"/>
              <a:t>end the day on a positive note and be relaxed before you </a:t>
            </a:r>
            <a:r>
              <a:rPr lang="en-GB" dirty="0" smtClean="0"/>
              <a:t>sleep</a:t>
            </a:r>
          </a:p>
          <a:p>
            <a:r>
              <a:rPr lang="en-GB" dirty="0"/>
              <a:t>U</a:t>
            </a:r>
            <a:r>
              <a:rPr lang="en-GB" dirty="0" smtClean="0"/>
              <a:t>se </a:t>
            </a:r>
            <a:r>
              <a:rPr lang="en-GB" dirty="0"/>
              <a:t>a </a:t>
            </a:r>
            <a:r>
              <a:rPr lang="en-GB" dirty="0" smtClean="0"/>
              <a:t>journal, </a:t>
            </a:r>
            <a:r>
              <a:rPr lang="en-GB" dirty="0"/>
              <a:t>notebook </a:t>
            </a:r>
            <a:r>
              <a:rPr lang="en-GB" dirty="0" smtClean="0"/>
              <a:t>or jar</a:t>
            </a:r>
            <a:endParaRPr lang="en-GB" dirty="0"/>
          </a:p>
          <a:p>
            <a:r>
              <a:rPr lang="en-GB" dirty="0" smtClean="0"/>
              <a:t>It’s </a:t>
            </a:r>
            <a:r>
              <a:rPr lang="en-GB" dirty="0"/>
              <a:t>also great to read on days when you might be feeling particularly down or </a:t>
            </a:r>
            <a:r>
              <a:rPr lang="en-GB" dirty="0" smtClean="0"/>
              <a:t>anxious</a:t>
            </a:r>
          </a:p>
          <a:p>
            <a:r>
              <a:rPr lang="en-GB" dirty="0"/>
              <a:t>Y</a:t>
            </a:r>
            <a:r>
              <a:rPr lang="en-GB" dirty="0" smtClean="0"/>
              <a:t>ou </a:t>
            </a:r>
            <a:r>
              <a:rPr lang="en-GB" dirty="0"/>
              <a:t>can read back through to help remind you what you have to be positive </a:t>
            </a:r>
            <a:r>
              <a:rPr lang="en-GB" dirty="0" smtClean="0"/>
              <a:t>about</a:t>
            </a:r>
            <a:endParaRPr lang="en-GB" dirty="0"/>
          </a:p>
          <a:p>
            <a:endParaRPr lang="en-GB" dirty="0"/>
          </a:p>
        </p:txBody>
      </p:sp>
      <p:pic>
        <p:nvPicPr>
          <p:cNvPr id="5" name="Picture 4"/>
          <p:cNvPicPr>
            <a:picLocks noChangeAspect="1"/>
          </p:cNvPicPr>
          <p:nvPr/>
        </p:nvPicPr>
        <p:blipFill>
          <a:blip r:embed="rId2"/>
          <a:stretch>
            <a:fillRect/>
          </a:stretch>
        </p:blipFill>
        <p:spPr>
          <a:xfrm>
            <a:off x="7523450" y="3138233"/>
            <a:ext cx="4267796" cy="3019846"/>
          </a:xfrm>
          <a:prstGeom prst="rect">
            <a:avLst/>
          </a:prstGeom>
        </p:spPr>
      </p:pic>
      <p:pic>
        <p:nvPicPr>
          <p:cNvPr id="7172" name="Picture 4" descr="The Surprising Benefits of Keeping a Gratitude Diary / Heal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7326" y="723983"/>
            <a:ext cx="4283920" cy="2163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461126"/>
      </p:ext>
    </p:extLst>
  </p:cSld>
  <p:clrMapOvr>
    <a:masterClrMapping/>
  </p:clrMapOvr>
  <mc:AlternateContent xmlns:mc="http://schemas.openxmlformats.org/markup-compatibility/2006" xmlns:p14="http://schemas.microsoft.com/office/powerpoint/2010/main">
    <mc:Choice Requires="p14">
      <p:transition spd="slow" p14:dur="2000" advTm="53587"/>
    </mc:Choice>
    <mc:Fallback xmlns="">
      <p:transition spd="slow" advTm="5358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969" y="86144"/>
            <a:ext cx="3372852" cy="2185569"/>
          </a:xfrm>
        </p:spPr>
        <p:txBody>
          <a:bodyPr>
            <a:normAutofit/>
          </a:bodyPr>
          <a:lstStyle/>
          <a:p>
            <a:pPr algn="ctr"/>
            <a:r>
              <a:rPr lang="en-GB" b="1" dirty="0" smtClean="0">
                <a:solidFill>
                  <a:schemeClr val="accent1">
                    <a:lumMod val="50000"/>
                  </a:schemeClr>
                </a:solidFill>
                <a:effectLst>
                  <a:outerShdw blurRad="38100" dist="38100" dir="2700000" algn="tl">
                    <a:srgbClr val="000000">
                      <a:alpha val="43137"/>
                    </a:srgbClr>
                  </a:outerShdw>
                </a:effectLst>
              </a:rPr>
              <a:t>Mindfulness </a:t>
            </a:r>
            <a:br>
              <a:rPr lang="en-GB" b="1" dirty="0" smtClean="0">
                <a:solidFill>
                  <a:schemeClr val="accent1">
                    <a:lumMod val="50000"/>
                  </a:schemeClr>
                </a:solidFill>
                <a:effectLst>
                  <a:outerShdw blurRad="38100" dist="38100" dir="2700000" algn="tl">
                    <a:srgbClr val="000000">
                      <a:alpha val="43137"/>
                    </a:srgbClr>
                  </a:outerShdw>
                </a:effectLst>
              </a:rPr>
            </a:br>
            <a:r>
              <a:rPr lang="en-GB" b="1" dirty="0" smtClean="0">
                <a:solidFill>
                  <a:schemeClr val="accent1">
                    <a:lumMod val="50000"/>
                  </a:schemeClr>
                </a:solidFill>
                <a:effectLst>
                  <a:outerShdw blurRad="38100" dist="38100" dir="2700000" algn="tl">
                    <a:srgbClr val="000000">
                      <a:alpha val="43137"/>
                    </a:srgbClr>
                  </a:outerShdw>
                </a:effectLst>
              </a:rPr>
              <a:t>&amp; </a:t>
            </a:r>
            <a:br>
              <a:rPr lang="en-GB" b="1" dirty="0" smtClean="0">
                <a:solidFill>
                  <a:schemeClr val="accent1">
                    <a:lumMod val="50000"/>
                  </a:schemeClr>
                </a:solidFill>
                <a:effectLst>
                  <a:outerShdw blurRad="38100" dist="38100" dir="2700000" algn="tl">
                    <a:srgbClr val="000000">
                      <a:alpha val="43137"/>
                    </a:srgbClr>
                  </a:outerShdw>
                </a:effectLst>
              </a:rPr>
            </a:br>
            <a:r>
              <a:rPr lang="en-GB" b="1" dirty="0" smtClean="0">
                <a:solidFill>
                  <a:schemeClr val="accent1">
                    <a:lumMod val="50000"/>
                  </a:schemeClr>
                </a:solidFill>
                <a:effectLst>
                  <a:outerShdw blurRad="38100" dist="38100" dir="2700000" algn="tl">
                    <a:srgbClr val="000000">
                      <a:alpha val="43137"/>
                    </a:srgbClr>
                  </a:outerShdw>
                </a:effectLst>
              </a:rPr>
              <a:t>Meditation</a:t>
            </a:r>
            <a:endParaRPr lang="en-GB"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22295" y="86144"/>
            <a:ext cx="8269705" cy="6771855"/>
          </a:xfrm>
        </p:spPr>
        <p:txBody>
          <a:bodyPr>
            <a:normAutofit/>
          </a:bodyPr>
          <a:lstStyle/>
          <a:p>
            <a:r>
              <a:rPr lang="en-GB" sz="3100" dirty="0" smtClean="0"/>
              <a:t>Mindfulness </a:t>
            </a:r>
            <a:r>
              <a:rPr lang="en-GB" sz="3100" dirty="0"/>
              <a:t>is another helpful way to use positive psychology in everyday </a:t>
            </a:r>
            <a:r>
              <a:rPr lang="en-GB" sz="3100" dirty="0" smtClean="0"/>
              <a:t>life</a:t>
            </a:r>
            <a:endParaRPr lang="en-GB" sz="3100" dirty="0" smtClean="0"/>
          </a:p>
          <a:p>
            <a:r>
              <a:rPr lang="en-GB" sz="3100" dirty="0" smtClean="0"/>
              <a:t>the </a:t>
            </a:r>
            <a:r>
              <a:rPr lang="en-GB" sz="3100" dirty="0"/>
              <a:t>aim is to allow you to observe your thoughts, feelings, and emotions without </a:t>
            </a:r>
            <a:r>
              <a:rPr lang="en-GB" sz="3100" dirty="0" smtClean="0"/>
              <a:t>criticism </a:t>
            </a:r>
            <a:endParaRPr lang="en-GB" sz="3100" dirty="0" smtClean="0"/>
          </a:p>
          <a:p>
            <a:r>
              <a:rPr lang="en-GB" sz="3100" dirty="0" smtClean="0"/>
              <a:t>reduced </a:t>
            </a:r>
            <a:r>
              <a:rPr lang="en-GB" sz="3100" dirty="0"/>
              <a:t>sensitivity to </a:t>
            </a:r>
            <a:r>
              <a:rPr lang="en-GB" sz="3100" dirty="0" smtClean="0"/>
              <a:t>pain, depression, stress &amp; </a:t>
            </a:r>
            <a:r>
              <a:rPr lang="en-GB" sz="3100" dirty="0" smtClean="0"/>
              <a:t>anxiety</a:t>
            </a:r>
            <a:endParaRPr lang="en-GB" sz="3100" dirty="0" smtClean="0"/>
          </a:p>
          <a:p>
            <a:r>
              <a:rPr lang="en-GB" sz="3100" dirty="0"/>
              <a:t>"Meditation" is actually a collection of mindfulness techniques that can help you cope with or find solutions for different problems in your </a:t>
            </a:r>
            <a:r>
              <a:rPr lang="en-GB" sz="3100" dirty="0" smtClean="0"/>
              <a:t>life </a:t>
            </a:r>
            <a:endParaRPr lang="en-GB" sz="3100" dirty="0" smtClean="0"/>
          </a:p>
          <a:p>
            <a:r>
              <a:rPr lang="en-GB" sz="3100" dirty="0" smtClean="0"/>
              <a:t>The </a:t>
            </a:r>
            <a:r>
              <a:rPr lang="en-GB" sz="3100" dirty="0"/>
              <a:t>Headspace guide introduces viewers to eight different styles of meditation, one per </a:t>
            </a:r>
            <a:r>
              <a:rPr lang="en-GB" sz="3100" dirty="0" smtClean="0"/>
              <a:t>episode</a:t>
            </a:r>
            <a:r>
              <a:rPr lang="en-GB" sz="3100" dirty="0"/>
              <a:t> </a:t>
            </a:r>
          </a:p>
          <a:p>
            <a:r>
              <a:rPr lang="en-GB" sz="3100" dirty="0"/>
              <a:t>You can use apps like </a:t>
            </a:r>
            <a:r>
              <a:rPr lang="en-GB" sz="3100" u="sng" dirty="0">
                <a:hlinkClick r:id="rId2"/>
              </a:rPr>
              <a:t>Headspace</a:t>
            </a:r>
            <a:r>
              <a:rPr lang="en-GB" sz="3100" dirty="0"/>
              <a:t> or </a:t>
            </a:r>
            <a:r>
              <a:rPr lang="en-GB" sz="3100" u="sng" dirty="0">
                <a:hlinkClick r:id="rId3"/>
              </a:rPr>
              <a:t>Calm</a:t>
            </a:r>
            <a:r>
              <a:rPr lang="en-GB" sz="3100" dirty="0"/>
              <a:t> to learn how to practise </a:t>
            </a:r>
            <a:r>
              <a:rPr lang="en-GB" sz="3100" dirty="0" smtClean="0"/>
              <a:t>mindfulness</a:t>
            </a:r>
            <a:endParaRPr lang="en-GB" sz="3100" dirty="0"/>
          </a:p>
        </p:txBody>
      </p:sp>
      <p:pic>
        <p:nvPicPr>
          <p:cNvPr id="5" name="Picture 4"/>
          <p:cNvPicPr>
            <a:picLocks noChangeAspect="1"/>
          </p:cNvPicPr>
          <p:nvPr/>
        </p:nvPicPr>
        <p:blipFill>
          <a:blip r:embed="rId4"/>
          <a:stretch>
            <a:fillRect/>
          </a:stretch>
        </p:blipFill>
        <p:spPr>
          <a:xfrm>
            <a:off x="549443" y="2205404"/>
            <a:ext cx="3011904" cy="4387901"/>
          </a:xfrm>
          <a:prstGeom prst="rect">
            <a:avLst/>
          </a:prstGeom>
        </p:spPr>
      </p:pic>
    </p:spTree>
    <p:extLst>
      <p:ext uri="{BB962C8B-B14F-4D97-AF65-F5344CB8AC3E}">
        <p14:creationId xmlns:p14="http://schemas.microsoft.com/office/powerpoint/2010/main" val="792063350"/>
      </p:ext>
    </p:extLst>
  </p:cSld>
  <p:clrMapOvr>
    <a:masterClrMapping/>
  </p:clrMapOvr>
  <mc:AlternateContent xmlns:mc="http://schemas.openxmlformats.org/markup-compatibility/2006" xmlns:p14="http://schemas.microsoft.com/office/powerpoint/2010/main">
    <mc:Choice Requires="p14">
      <p:transition spd="slow" p14:dur="2000" advTm="43489"/>
    </mc:Choice>
    <mc:Fallback xmlns="">
      <p:transition spd="slow" advTm="4348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effectLst>
                  <a:outerShdw blurRad="38100" dist="38100" dir="2700000" algn="tl">
                    <a:srgbClr val="000000">
                      <a:alpha val="43137"/>
                    </a:srgbClr>
                  </a:outerShdw>
                </a:effectLst>
              </a:rPr>
              <a:t>54321 Mindfulness technique</a:t>
            </a:r>
            <a:endParaRPr lang="en-GB"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39581" y="1961650"/>
            <a:ext cx="10515600" cy="4351338"/>
          </a:xfrm>
        </p:spPr>
        <p:txBody>
          <a:bodyPr>
            <a:normAutofit/>
          </a:bodyPr>
          <a:lstStyle/>
          <a:p>
            <a:r>
              <a:rPr lang="en-GB" dirty="0" smtClean="0"/>
              <a:t>a </a:t>
            </a:r>
            <a:r>
              <a:rPr lang="en-GB" dirty="0"/>
              <a:t>great way to observe what is going on around you in the present moment, and useful to use if you are experiencing a moment of anxiety. </a:t>
            </a:r>
            <a:endParaRPr lang="en-GB" dirty="0" smtClean="0"/>
          </a:p>
          <a:p>
            <a:r>
              <a:rPr lang="en-GB" dirty="0" smtClean="0"/>
              <a:t>identify </a:t>
            </a:r>
            <a:r>
              <a:rPr lang="en-GB" dirty="0"/>
              <a:t>five things you can</a:t>
            </a:r>
            <a:r>
              <a:rPr lang="en-GB" b="1" dirty="0"/>
              <a:t> </a:t>
            </a:r>
            <a:r>
              <a:rPr lang="en-GB" b="1" dirty="0" smtClean="0"/>
              <a:t>see</a:t>
            </a:r>
            <a:endParaRPr lang="en-GB" dirty="0" smtClean="0"/>
          </a:p>
          <a:p>
            <a:r>
              <a:rPr lang="en-GB" dirty="0" smtClean="0"/>
              <a:t>four </a:t>
            </a:r>
            <a:r>
              <a:rPr lang="en-GB" dirty="0"/>
              <a:t>things you can </a:t>
            </a:r>
            <a:r>
              <a:rPr lang="en-GB" b="1" dirty="0" smtClean="0"/>
              <a:t>hear</a:t>
            </a:r>
            <a:endParaRPr lang="en-GB" dirty="0"/>
          </a:p>
          <a:p>
            <a:r>
              <a:rPr lang="en-GB" dirty="0" smtClean="0"/>
              <a:t>three </a:t>
            </a:r>
            <a:r>
              <a:rPr lang="en-GB" dirty="0"/>
              <a:t>things you can </a:t>
            </a:r>
            <a:r>
              <a:rPr lang="en-GB" b="1" dirty="0" smtClean="0"/>
              <a:t>feel</a:t>
            </a:r>
            <a:endParaRPr lang="en-GB" dirty="0" smtClean="0"/>
          </a:p>
          <a:p>
            <a:r>
              <a:rPr lang="en-GB" dirty="0" smtClean="0"/>
              <a:t>two </a:t>
            </a:r>
            <a:r>
              <a:rPr lang="en-GB" dirty="0"/>
              <a:t>things you can </a:t>
            </a:r>
            <a:r>
              <a:rPr lang="en-GB" b="1" dirty="0" smtClean="0"/>
              <a:t>smell</a:t>
            </a:r>
            <a:endParaRPr lang="en-GB" dirty="0"/>
          </a:p>
          <a:p>
            <a:r>
              <a:rPr lang="en-GB" dirty="0" smtClean="0"/>
              <a:t>one </a:t>
            </a:r>
            <a:r>
              <a:rPr lang="en-GB" dirty="0"/>
              <a:t>thing you can </a:t>
            </a:r>
            <a:r>
              <a:rPr lang="en-GB" b="1" dirty="0" smtClean="0"/>
              <a:t>taste</a:t>
            </a:r>
            <a:endParaRPr lang="en-GB" dirty="0"/>
          </a:p>
        </p:txBody>
      </p:sp>
      <p:pic>
        <p:nvPicPr>
          <p:cNvPr id="8194" name="Picture 2" descr="Unwind This Monday With the 5-4-3-2-1 Coping Techniq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7642" y="2902203"/>
            <a:ext cx="6805028" cy="3647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023089"/>
      </p:ext>
    </p:extLst>
  </p:cSld>
  <p:clrMapOvr>
    <a:masterClrMapping/>
  </p:clrMapOvr>
  <mc:AlternateContent xmlns:mc="http://schemas.openxmlformats.org/markup-compatibility/2006" xmlns:p14="http://schemas.microsoft.com/office/powerpoint/2010/main">
    <mc:Choice Requires="p14">
      <p:transition spd="slow" p14:dur="2000" advTm="68920"/>
    </mc:Choice>
    <mc:Fallback xmlns="">
      <p:transition spd="slow" advTm="6892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8033"/>
          </a:xfrm>
        </p:spPr>
        <p:txBody>
          <a:bodyPr>
            <a:noAutofit/>
          </a:bodyPr>
          <a:lstStyle/>
          <a:p>
            <a:r>
              <a:rPr lang="en-GB" sz="6000" b="1" dirty="0" smtClean="0">
                <a:solidFill>
                  <a:schemeClr val="accent1">
                    <a:lumMod val="50000"/>
                  </a:schemeClr>
                </a:solidFill>
                <a:effectLst>
                  <a:outerShdw blurRad="38100" dist="38100" dir="2700000" algn="tl">
                    <a:srgbClr val="000000">
                      <a:alpha val="43137"/>
                    </a:srgbClr>
                  </a:outerShdw>
                </a:effectLst>
              </a:rPr>
              <a:t>Struggling or </a:t>
            </a:r>
            <a:r>
              <a:rPr lang="en-GB" sz="6000" b="1" dirty="0" smtClean="0">
                <a:solidFill>
                  <a:schemeClr val="accent1">
                    <a:lumMod val="50000"/>
                  </a:schemeClr>
                </a:solidFill>
                <a:effectLst>
                  <a:outerShdw blurRad="38100" dist="38100" dir="2700000" algn="tl">
                    <a:srgbClr val="000000">
                      <a:alpha val="43137"/>
                    </a:srgbClr>
                  </a:outerShdw>
                </a:effectLst>
              </a:rPr>
              <a:t>not feeling </a:t>
            </a:r>
            <a:r>
              <a:rPr lang="en-GB" sz="6000" b="1" dirty="0" smtClean="0">
                <a:solidFill>
                  <a:schemeClr val="accent1">
                    <a:lumMod val="50000"/>
                  </a:schemeClr>
                </a:solidFill>
                <a:effectLst>
                  <a:outerShdw blurRad="38100" dist="38100" dir="2700000" algn="tl">
                    <a:srgbClr val="000000">
                      <a:alpha val="43137"/>
                    </a:srgbClr>
                  </a:outerShdw>
                </a:effectLst>
              </a:rPr>
              <a:t>great?</a:t>
            </a:r>
            <a:endParaRPr lang="en-GB" sz="6000"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7095" y="1588169"/>
            <a:ext cx="11357810" cy="4836695"/>
          </a:xfrm>
        </p:spPr>
        <p:txBody>
          <a:bodyPr>
            <a:normAutofit/>
          </a:bodyPr>
          <a:lstStyle/>
          <a:p>
            <a:r>
              <a:rPr lang="en-GB" sz="3600" dirty="0" smtClean="0"/>
              <a:t>If you are struggling </a:t>
            </a:r>
            <a:r>
              <a:rPr lang="en-GB" sz="3600" dirty="0" smtClean="0"/>
              <a:t>or not </a:t>
            </a:r>
            <a:r>
              <a:rPr lang="en-GB" sz="3600" dirty="0" smtClean="0"/>
              <a:t>feeling great, give some of these techniques and tips a </a:t>
            </a:r>
            <a:r>
              <a:rPr lang="en-GB" sz="3600" dirty="0" smtClean="0"/>
              <a:t>try </a:t>
            </a:r>
            <a:endParaRPr lang="en-GB" sz="3600" dirty="0" smtClean="0"/>
          </a:p>
          <a:p>
            <a:r>
              <a:rPr lang="en-GB" sz="3600" dirty="0" smtClean="0"/>
              <a:t>Do not forget you are not alone in how you </a:t>
            </a:r>
            <a:r>
              <a:rPr lang="en-GB" sz="3600" dirty="0" smtClean="0"/>
              <a:t>feel</a:t>
            </a:r>
            <a:endParaRPr lang="en-GB" sz="3600" dirty="0" smtClean="0"/>
          </a:p>
          <a:p>
            <a:r>
              <a:rPr lang="en-GB" sz="3600" dirty="0" smtClean="0"/>
              <a:t>The negative feelings will pass, and hopefully these techniques can help that </a:t>
            </a:r>
            <a:r>
              <a:rPr lang="en-GB" sz="3600" dirty="0" smtClean="0"/>
              <a:t>happen </a:t>
            </a:r>
            <a:endParaRPr lang="en-GB" sz="3600" dirty="0" smtClean="0"/>
          </a:p>
          <a:p>
            <a:r>
              <a:rPr lang="en-GB" sz="3600" dirty="0" smtClean="0"/>
              <a:t>Remember you can talk to an adult that you trust about how you’re feeling or use helplines </a:t>
            </a:r>
            <a:r>
              <a:rPr lang="en-GB" sz="3600" dirty="0" smtClean="0"/>
              <a:t>too </a:t>
            </a:r>
            <a:endParaRPr lang="en-GB" sz="3600" dirty="0" smtClean="0"/>
          </a:p>
          <a:p>
            <a:r>
              <a:rPr lang="en-GB" sz="3600" dirty="0" smtClean="0"/>
              <a:t>You can do this!!!</a:t>
            </a:r>
          </a:p>
          <a:p>
            <a:endParaRPr lang="en-GB" dirty="0"/>
          </a:p>
        </p:txBody>
      </p:sp>
    </p:spTree>
    <p:extLst>
      <p:ext uri="{BB962C8B-B14F-4D97-AF65-F5344CB8AC3E}">
        <p14:creationId xmlns:p14="http://schemas.microsoft.com/office/powerpoint/2010/main" val="3094005105"/>
      </p:ext>
    </p:extLst>
  </p:cSld>
  <p:clrMapOvr>
    <a:masterClrMapping/>
  </p:clrMapOvr>
  <mc:AlternateContent xmlns:mc="http://schemas.openxmlformats.org/markup-compatibility/2006" xmlns:p14="http://schemas.microsoft.com/office/powerpoint/2010/main">
    <mc:Choice Requires="p14">
      <p:transition spd="slow" p14:dur="2000" advTm="64271"/>
    </mc:Choice>
    <mc:Fallback xmlns="">
      <p:transition spd="slow" advTm="6427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2" y="0"/>
            <a:ext cx="10515600" cy="813970"/>
          </a:xfrm>
        </p:spPr>
        <p:txBody>
          <a:bodyPr/>
          <a:lstStyle/>
          <a:p>
            <a:r>
              <a:rPr lang="en-GB" b="1" dirty="0" smtClean="0">
                <a:solidFill>
                  <a:schemeClr val="accent1">
                    <a:lumMod val="50000"/>
                  </a:schemeClr>
                </a:solidFill>
                <a:effectLst>
                  <a:outerShdw blurRad="38100" dist="38100" dir="2700000" algn="tl">
                    <a:srgbClr val="000000">
                      <a:alpha val="43137"/>
                    </a:srgbClr>
                  </a:outerShdw>
                </a:effectLst>
              </a:rPr>
              <a:t>Useful links and services</a:t>
            </a:r>
            <a:endParaRPr lang="en-GB"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40632" y="813970"/>
            <a:ext cx="11694694" cy="5875588"/>
          </a:xfrm>
        </p:spPr>
        <p:txBody>
          <a:bodyPr>
            <a:normAutofit lnSpcReduction="10000"/>
          </a:bodyPr>
          <a:lstStyle/>
          <a:p>
            <a:r>
              <a:rPr lang="en-GB" sz="3000" dirty="0" smtClean="0"/>
              <a:t>Friends, teachers, Wellbeing </a:t>
            </a:r>
            <a:r>
              <a:rPr lang="en-GB" sz="3000" dirty="0" smtClean="0"/>
              <a:t>department </a:t>
            </a:r>
            <a:r>
              <a:rPr lang="en-GB" sz="3000" dirty="0" smtClean="0"/>
              <a:t>&amp; Progress Leaders</a:t>
            </a:r>
            <a:endParaRPr lang="en-GB" sz="3000" dirty="0" smtClean="0">
              <a:hlinkClick r:id="rId2"/>
            </a:endParaRPr>
          </a:p>
          <a:p>
            <a:r>
              <a:rPr lang="en-GB" sz="3000" dirty="0" smtClean="0">
                <a:hlinkClick r:id="rId2"/>
              </a:rPr>
              <a:t>https://youngminds.org.uk/</a:t>
            </a:r>
            <a:r>
              <a:rPr lang="en-GB" sz="3000" dirty="0" smtClean="0"/>
              <a:t>  Support resources and other service information</a:t>
            </a:r>
          </a:p>
          <a:p>
            <a:r>
              <a:rPr lang="en-GB" sz="3000" dirty="0" smtClean="0">
                <a:hlinkClick r:id="rId3"/>
              </a:rPr>
              <a:t>https://www.childline.org.uk/</a:t>
            </a:r>
            <a:r>
              <a:rPr lang="en-GB" sz="3000" dirty="0" smtClean="0"/>
              <a:t> - </a:t>
            </a:r>
            <a:r>
              <a:rPr lang="en-GB" sz="3000" dirty="0"/>
              <a:t>If you’re under 19 you can confidentially call, chat online or email about any problem big or </a:t>
            </a:r>
            <a:r>
              <a:rPr lang="en-GB" sz="3000" dirty="0" smtClean="0"/>
              <a:t>small</a:t>
            </a:r>
            <a:endParaRPr lang="en-GB" sz="3000" dirty="0" smtClean="0"/>
          </a:p>
          <a:p>
            <a:r>
              <a:rPr lang="en-GB" sz="3000" dirty="0" smtClean="0">
                <a:hlinkClick r:id="rId4"/>
              </a:rPr>
              <a:t>http://www.stepiau.org/covid-19</a:t>
            </a:r>
            <a:r>
              <a:rPr lang="en-GB" sz="3000" dirty="0" smtClean="0"/>
              <a:t> - The Primary Mental Health Support Service (PMHSS) is a service for people of all ages living with mental health difficulties such as stress, anxiety, or depression. The service covers all areas of Cardiff and the Vale of Glamorgan. It is provided by the NHS and is free of </a:t>
            </a:r>
            <a:r>
              <a:rPr lang="en-GB" sz="3000" dirty="0" smtClean="0"/>
              <a:t>charge</a:t>
            </a:r>
            <a:endParaRPr lang="en-GB" sz="3000" dirty="0"/>
          </a:p>
          <a:p>
            <a:r>
              <a:rPr lang="en-GB" sz="3000" dirty="0">
                <a:hlinkClick r:id="rId5"/>
              </a:rPr>
              <a:t>https://</a:t>
            </a:r>
            <a:r>
              <a:rPr lang="en-GB" sz="3000" dirty="0" smtClean="0">
                <a:hlinkClick r:id="rId5"/>
              </a:rPr>
              <a:t>www.barnardos.org.uk/what-we-do/services/vale-school-and-community-based-counselling-service/self-referral-form</a:t>
            </a:r>
            <a:r>
              <a:rPr lang="en-GB" sz="3000" dirty="0" smtClean="0"/>
              <a:t> - Online Self-Referral Form Mob./Text</a:t>
            </a:r>
            <a:r>
              <a:rPr lang="en-GB" sz="3000" dirty="0"/>
              <a:t>: 07738689262 </a:t>
            </a:r>
            <a:r>
              <a:rPr lang="en-GB" sz="3000" dirty="0" smtClean="0"/>
              <a:t>Tel: </a:t>
            </a:r>
            <a:r>
              <a:rPr lang="en-GB" sz="3000" dirty="0"/>
              <a:t>02920 577074 </a:t>
            </a:r>
            <a:r>
              <a:rPr lang="en-GB" sz="3000" dirty="0" smtClean="0"/>
              <a:t>Email</a:t>
            </a:r>
            <a:r>
              <a:rPr lang="en-GB" sz="3000" dirty="0"/>
              <a:t>: </a:t>
            </a:r>
            <a:r>
              <a:rPr lang="en-GB" sz="3000" dirty="0" smtClean="0"/>
              <a:t>valecounsellingservice@barnardos.org.uk</a:t>
            </a:r>
            <a:endParaRPr lang="en-GB" dirty="0"/>
          </a:p>
        </p:txBody>
      </p:sp>
    </p:spTree>
    <p:extLst>
      <p:ext uri="{BB962C8B-B14F-4D97-AF65-F5344CB8AC3E}">
        <p14:creationId xmlns:p14="http://schemas.microsoft.com/office/powerpoint/2010/main" val="1870980171"/>
      </p:ext>
    </p:extLst>
  </p:cSld>
  <p:clrMapOvr>
    <a:masterClrMapping/>
  </p:clrMapOvr>
  <mc:AlternateContent xmlns:mc="http://schemas.openxmlformats.org/markup-compatibility/2006" xmlns:p14="http://schemas.microsoft.com/office/powerpoint/2010/main">
    <mc:Choice Requires="p14">
      <p:transition spd="slow" p14:dur="2000" advTm="79081"/>
    </mc:Choice>
    <mc:Fallback xmlns="">
      <p:transition spd="slow" advTm="79081"/>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575</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Maintaining your emotional wellbeing &amp;  how to access support</vt:lpstr>
      <vt:lpstr>Improve your emotional wellbeing during the coronavirus pandemic and beyond</vt:lpstr>
      <vt:lpstr>PowerPoint Presentation</vt:lpstr>
      <vt:lpstr>Gratitude &amp; Perspective</vt:lpstr>
      <vt:lpstr>Gratitude diaries or Jar</vt:lpstr>
      <vt:lpstr>Mindfulness  &amp;  Meditation</vt:lpstr>
      <vt:lpstr>54321 Mindfulness technique</vt:lpstr>
      <vt:lpstr>Struggling or not feeling great?</vt:lpstr>
      <vt:lpstr>Useful links and services</vt:lpstr>
    </vt:vector>
  </TitlesOfParts>
  <Company>Llantwit Major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your mental health and  how to access support</dc:title>
  <dc:creator>K Francis</dc:creator>
  <cp:lastModifiedBy>S Botham</cp:lastModifiedBy>
  <cp:revision>24</cp:revision>
  <dcterms:created xsi:type="dcterms:W3CDTF">2021-01-10T10:07:00Z</dcterms:created>
  <dcterms:modified xsi:type="dcterms:W3CDTF">2021-01-25T09:19:05Z</dcterms:modified>
</cp:coreProperties>
</file>